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1" r:id="rId3"/>
    <p:sldId id="313" r:id="rId4"/>
    <p:sldId id="314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04" r:id="rId15"/>
    <p:sldId id="305" r:id="rId16"/>
    <p:sldId id="306" r:id="rId17"/>
    <p:sldId id="312" r:id="rId18"/>
    <p:sldId id="307" r:id="rId19"/>
    <p:sldId id="308" r:id="rId20"/>
    <p:sldId id="325" r:id="rId21"/>
    <p:sldId id="326" r:id="rId22"/>
    <p:sldId id="328" r:id="rId23"/>
    <p:sldId id="309" r:id="rId24"/>
    <p:sldId id="310" r:id="rId25"/>
    <p:sldId id="311" r:id="rId26"/>
    <p:sldId id="329" r:id="rId27"/>
    <p:sldId id="330" r:id="rId28"/>
    <p:sldId id="331" r:id="rId2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A50021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74" autoAdjust="0"/>
  </p:normalViewPr>
  <p:slideViewPr>
    <p:cSldViewPr>
      <p:cViewPr varScale="1">
        <p:scale>
          <a:sx n="100" d="100"/>
          <a:sy n="100" d="100"/>
        </p:scale>
        <p:origin x="19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36CE21-0F43-445A-8007-50624E144223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4A0CE3-F02B-4D7E-AAB8-2A6E6223E2C2}" type="slidenum">
              <a:rPr lang="pl-PL" altLang="de-DE"/>
              <a:pPr>
                <a:spcBef>
                  <a:spcPct val="0"/>
                </a:spcBef>
              </a:pPr>
              <a:t>2</a:t>
            </a:fld>
            <a:endParaRPr lang="pl-PL" altLang="de-DE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74471B-3946-48EE-9141-3EABB7E25BB0}" type="slidenum">
              <a:rPr lang="pl-PL" altLang="de-DE"/>
              <a:pPr>
                <a:spcBef>
                  <a:spcPct val="0"/>
                </a:spcBef>
              </a:pPr>
              <a:t>11</a:t>
            </a:fld>
            <a:endParaRPr lang="pl-PL" altLang="de-DE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de-DE">
                <a:latin typeface="Arial" panose="020B0604020202020204" pitchFamily="34" charset="0"/>
              </a:rPr>
              <a:t>correct it!</a:t>
            </a:r>
            <a:endParaRPr lang="en-GB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FE5118-3B36-4B54-88D0-FE015F235C70}" type="slidenum">
              <a:rPr lang="pl-PL" altLang="de-DE"/>
              <a:pPr>
                <a:spcBef>
                  <a:spcPct val="0"/>
                </a:spcBef>
              </a:pPr>
              <a:t>12</a:t>
            </a:fld>
            <a:endParaRPr lang="pl-PL" altLang="de-DE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CB966D-A944-41CB-886B-FF6F92BAE968}" type="slidenum">
              <a:rPr lang="pl-PL" altLang="de-DE"/>
              <a:pPr>
                <a:spcBef>
                  <a:spcPct val="0"/>
                </a:spcBef>
              </a:pPr>
              <a:t>13</a:t>
            </a:fld>
            <a:endParaRPr lang="pl-PL" altLang="de-DE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de-DE">
                <a:latin typeface="Arial" panose="020B0604020202020204" pitchFamily="34" charset="0"/>
              </a:rPr>
              <a:t>correct it!</a:t>
            </a:r>
            <a:endParaRPr lang="en-GB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9FA9A1-80BD-492E-AB70-0691D923DBBC}" type="slidenum">
              <a:rPr lang="pl-PL" altLang="de-DE"/>
              <a:pPr>
                <a:spcBef>
                  <a:spcPct val="0"/>
                </a:spcBef>
              </a:pPr>
              <a:t>14</a:t>
            </a:fld>
            <a:endParaRPr lang="pl-PL" altLang="de-DE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98769-7877-4513-882B-0AAEB9F39918}" type="slidenum">
              <a:rPr lang="pl-PL" altLang="de-DE"/>
              <a:pPr>
                <a:spcBef>
                  <a:spcPct val="0"/>
                </a:spcBef>
              </a:pPr>
              <a:t>15</a:t>
            </a:fld>
            <a:endParaRPr lang="pl-PL" alt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D397C6-AE87-4E6E-B2D8-1B368526DB55}" type="slidenum">
              <a:rPr lang="pl-PL" altLang="de-DE"/>
              <a:pPr>
                <a:spcBef>
                  <a:spcPct val="0"/>
                </a:spcBef>
              </a:pPr>
              <a:t>16</a:t>
            </a:fld>
            <a:endParaRPr lang="pl-PL" altLang="de-D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2C85A-1246-478D-8754-6B0B4BF3D7D9}" type="slidenum">
              <a:rPr lang="pl-PL" altLang="de-DE"/>
              <a:pPr>
                <a:spcBef>
                  <a:spcPct val="0"/>
                </a:spcBef>
              </a:pPr>
              <a:t>17</a:t>
            </a:fld>
            <a:endParaRPr lang="pl-PL" alt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8926B5-A806-4680-A6EA-5D80CFC439C0}" type="slidenum">
              <a:rPr lang="pl-PL" altLang="de-DE"/>
              <a:pPr>
                <a:spcBef>
                  <a:spcPct val="0"/>
                </a:spcBef>
              </a:pPr>
              <a:t>18</a:t>
            </a:fld>
            <a:endParaRPr lang="pl-PL" altLang="de-D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1A3B5A-3188-4309-903B-0CFB3D10B3C4}" type="slidenum">
              <a:rPr lang="pl-PL" altLang="de-DE"/>
              <a:pPr>
                <a:spcBef>
                  <a:spcPct val="0"/>
                </a:spcBef>
              </a:pPr>
              <a:t>19</a:t>
            </a:fld>
            <a:endParaRPr lang="pl-PL" alt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528E2-0180-408D-BC8E-82FB7917C1A3}" type="slidenum">
              <a:rPr lang="en-GB" altLang="de-DE"/>
              <a:pPr>
                <a:spcBef>
                  <a:spcPct val="0"/>
                </a:spcBef>
              </a:pPr>
              <a:t>20</a:t>
            </a:fld>
            <a:endParaRPr lang="en-GB" altLang="de-D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9969E8-7F73-4FEE-8392-13DF578C94CA}" type="slidenum">
              <a:rPr lang="pl-PL" altLang="de-DE"/>
              <a:pPr>
                <a:spcBef>
                  <a:spcPct val="0"/>
                </a:spcBef>
              </a:pPr>
              <a:t>3</a:t>
            </a:fld>
            <a:endParaRPr lang="pl-PL" altLang="de-DE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4BBED4-3810-4ACB-95AC-F4131D206521}" type="slidenum">
              <a:rPr lang="en-GB" altLang="de-DE"/>
              <a:pPr>
                <a:spcBef>
                  <a:spcPct val="0"/>
                </a:spcBef>
              </a:pPr>
              <a:t>21</a:t>
            </a:fld>
            <a:endParaRPr lang="en-GB" alt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BBEB8E-0589-4C8F-95C6-33FDD5F3CD28}" type="slidenum">
              <a:rPr lang="en-GB" altLang="de-DE"/>
              <a:pPr>
                <a:spcBef>
                  <a:spcPct val="0"/>
                </a:spcBef>
              </a:pPr>
              <a:t>22</a:t>
            </a:fld>
            <a:endParaRPr lang="en-GB" alt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4F761A-7C68-4752-9361-ED83190ADFF5}" type="slidenum">
              <a:rPr lang="pl-PL" altLang="de-DE"/>
              <a:pPr>
                <a:spcBef>
                  <a:spcPct val="0"/>
                </a:spcBef>
              </a:pPr>
              <a:t>23</a:t>
            </a:fld>
            <a:endParaRPr lang="pl-PL" altLang="de-DE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23379B-5B27-432F-80F1-218F69D843D0}" type="slidenum">
              <a:rPr lang="pl-PL" altLang="de-DE"/>
              <a:pPr>
                <a:spcBef>
                  <a:spcPct val="0"/>
                </a:spcBef>
              </a:pPr>
              <a:t>24</a:t>
            </a:fld>
            <a:endParaRPr lang="pl-PL" alt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E03896-B644-414A-A3FE-723035BD9AB3}" type="slidenum">
              <a:rPr lang="pl-PL" altLang="de-DE"/>
              <a:pPr>
                <a:spcBef>
                  <a:spcPct val="0"/>
                </a:spcBef>
              </a:pPr>
              <a:t>25</a:t>
            </a:fld>
            <a:endParaRPr lang="pl-PL" alt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62510E-499D-4E36-947A-82DFC1ABEF30}" type="slidenum">
              <a:rPr lang="en-GB" altLang="de-DE"/>
              <a:pPr>
                <a:spcBef>
                  <a:spcPct val="0"/>
                </a:spcBef>
              </a:pPr>
              <a:t>26</a:t>
            </a:fld>
            <a:endParaRPr lang="en-GB" alt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7B119C-3BF8-44AD-8611-339282E877DB}" type="slidenum">
              <a:rPr lang="en-GB" altLang="de-DE"/>
              <a:pPr>
                <a:spcBef>
                  <a:spcPct val="0"/>
                </a:spcBef>
              </a:pPr>
              <a:t>27</a:t>
            </a:fld>
            <a:endParaRPr lang="en-GB" altLang="de-D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  <a:p>
            <a:r>
              <a:rPr lang="pl-PL" altLang="de-DE" b="1">
                <a:latin typeface="Arial" panose="020B0604020202020204" pitchFamily="34" charset="0"/>
              </a:rPr>
              <a:t>Factorial, binomial coefficient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7F90E0-EF99-4C81-94E0-4073191B9C5B}" type="slidenum">
              <a:rPr lang="en-GB" altLang="de-DE"/>
              <a:pPr>
                <a:spcBef>
                  <a:spcPct val="0"/>
                </a:spcBef>
              </a:pPr>
              <a:t>28</a:t>
            </a:fld>
            <a:endParaRPr lang="en-GB" altLang="de-DE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71B9C9-7C04-4A62-85EF-D58EBEF155CD}" type="slidenum">
              <a:rPr lang="pl-PL" altLang="de-DE"/>
              <a:pPr>
                <a:spcBef>
                  <a:spcPct val="0"/>
                </a:spcBef>
              </a:pPr>
              <a:t>4</a:t>
            </a:fld>
            <a:endParaRPr lang="pl-PL" altLang="de-DE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65B8D0-52FB-4FB8-8DDB-06769E66E87C}" type="slidenum">
              <a:rPr lang="pl-PL" altLang="de-DE"/>
              <a:pPr>
                <a:spcBef>
                  <a:spcPct val="0"/>
                </a:spcBef>
              </a:pPr>
              <a:t>5</a:t>
            </a:fld>
            <a:endParaRPr lang="pl-PL" alt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54A50F-2444-4DE1-AFC3-22F1BD4B1322}" type="slidenum">
              <a:rPr lang="pl-PL" altLang="de-DE"/>
              <a:pPr>
                <a:spcBef>
                  <a:spcPct val="0"/>
                </a:spcBef>
              </a:pPr>
              <a:t>6</a:t>
            </a:fld>
            <a:endParaRPr lang="pl-PL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2EF0-5C53-4973-AB58-84F8DC3BEF0C}" type="slidenum">
              <a:rPr lang="pl-PL" altLang="de-DE"/>
              <a:pPr>
                <a:spcBef>
                  <a:spcPct val="0"/>
                </a:spcBef>
              </a:pPr>
              <a:t>7</a:t>
            </a:fld>
            <a:endParaRPr lang="pl-PL" altLang="de-DE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de-DE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1E02A0-E73B-4D6D-BDB7-4E45542064E3}" type="slidenum">
              <a:rPr lang="pl-PL" altLang="de-DE"/>
              <a:pPr>
                <a:spcBef>
                  <a:spcPct val="0"/>
                </a:spcBef>
              </a:pPr>
              <a:t>8</a:t>
            </a:fld>
            <a:endParaRPr lang="pl-PL" altLang="de-D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576D75-C4BA-472C-928C-9BF412BA969E}" type="slidenum">
              <a:rPr lang="pl-PL" altLang="de-DE"/>
              <a:pPr>
                <a:spcBef>
                  <a:spcPct val="0"/>
                </a:spcBef>
              </a:pPr>
              <a:t>9</a:t>
            </a:fld>
            <a:endParaRPr lang="pl-PL" altLang="de-D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370E44-B7A1-4E1E-846B-4A85F70C4266}" type="slidenum">
              <a:rPr lang="pl-PL" altLang="de-DE"/>
              <a:pPr>
                <a:spcBef>
                  <a:spcPct val="0"/>
                </a:spcBef>
              </a:pPr>
              <a:t>10</a:t>
            </a:fld>
            <a:endParaRPr lang="pl-PL" altLang="de-D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91AB-CA73-4BA1-A6AE-BDC168A2549E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369146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96DA0-5C8C-4EF5-A90E-76B11B302134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165762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01804-5D0C-4DA8-8A47-FCA90AEA033D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43702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35056-A2FC-486A-8D6A-A8AB6C87FCC0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158500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D67A-8A2E-4993-A922-265E3ED2D6BF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225257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D19D-5F22-4E78-8627-A3FCB41F7976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367759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20EB-592C-4077-82DD-87FBDFF86904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314179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52A3-DFE4-4D78-8384-ED95ED0E6071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407855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FF779-DFA2-41C9-B4D8-77FB681DF895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400627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F26C9-9930-497B-925A-C8B788E362BF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208950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EF63-46AE-497B-9C71-017BC78A05CD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42902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DEFCF-D79D-45A3-BD8C-868BE2D5D800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217014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de-DE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de-DE"/>
              <a:t>Kliknij, aby edytować style wzorca tekstu</a:t>
            </a:r>
          </a:p>
          <a:p>
            <a:pPr lvl="1"/>
            <a:r>
              <a:rPr lang="pl-PL" altLang="de-DE"/>
              <a:t>Drugi poziom</a:t>
            </a:r>
          </a:p>
          <a:p>
            <a:pPr lvl="2"/>
            <a:r>
              <a:rPr lang="pl-PL" altLang="de-DE"/>
              <a:t>Trzeci poziom</a:t>
            </a:r>
          </a:p>
          <a:p>
            <a:pPr lvl="3"/>
            <a:r>
              <a:rPr lang="pl-PL" altLang="de-DE"/>
              <a:t>Czwarty poziom</a:t>
            </a:r>
          </a:p>
          <a:p>
            <a:pPr lvl="4"/>
            <a:r>
              <a:rPr lang="pl-PL" altLang="de-DE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CB8470D-7C52-4F69-BBF7-53114AF4993C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2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4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e-DE" sz="4000">
                <a:solidFill>
                  <a:schemeClr val="bg1"/>
                </a:solidFill>
                <a:latin typeface="Times New Roman" panose="02020603050405020304" pitchFamily="18" charset="0"/>
              </a:rPr>
              <a:t>Jacek Wallusch</a:t>
            </a:r>
            <a:br>
              <a:rPr lang="en-GB" altLang="de-DE" sz="400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de-DE" sz="3600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</a:t>
            </a:r>
            <a:br>
              <a:rPr lang="en-GB" altLang="de-DE" sz="3600">
                <a:solidFill>
                  <a:schemeClr val="bg1"/>
                </a:solidFill>
                <a:latin typeface="Times New Roman" panose="02020603050405020304" pitchFamily="18" charset="0"/>
              </a:rPr>
            </a:br>
            <a:br>
              <a:rPr lang="en-GB" altLang="de-DE" sz="360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de-DE" sz="3600">
                <a:solidFill>
                  <a:schemeClr val="bg1"/>
                </a:solidFill>
                <a:latin typeface="Times New Roman" panose="02020603050405020304" pitchFamily="18" charset="0"/>
              </a:rPr>
              <a:t>Mathematical </a:t>
            </a:r>
            <a:r>
              <a:rPr lang="en-GB" altLang="de-DE" sz="4000">
                <a:solidFill>
                  <a:schemeClr val="bg1"/>
                </a:solidFill>
                <a:latin typeface="Times New Roman" panose="02020603050405020304" pitchFamily="18" charset="0"/>
              </a:rPr>
              <a:t>Statistics                    for International Business</a:t>
            </a:r>
            <a:endParaRPr lang="en-GB" altLang="de-DE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de-DE" sz="4800">
                <a:solidFill>
                  <a:schemeClr val="bg1"/>
                </a:solidFill>
                <a:latin typeface="Times New Roman" panose="02020603050405020304" pitchFamily="18" charset="0"/>
              </a:rPr>
              <a:t>Lecture </a:t>
            </a:r>
            <a:r>
              <a:rPr lang="pl-PL" altLang="de-DE" sz="48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GB" altLang="de-DE" sz="480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pl-PL" altLang="de-DE" sz="4800">
                <a:solidFill>
                  <a:schemeClr val="bg1"/>
                </a:solidFill>
                <a:latin typeface="Times New Roman" panose="02020603050405020304" pitchFamily="18" charset="0"/>
              </a:rPr>
              <a:t>Probability: Sample Space, Probability Measure, and Axioms</a:t>
            </a:r>
            <a:endParaRPr lang="en-GB" altLang="de-DE" sz="4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20483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Mutually exclusive events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2514600" y="3276600"/>
            <a:ext cx="4343400" cy="2362200"/>
          </a:xfrm>
          <a:prstGeom prst="rect">
            <a:avLst/>
          </a:prstGeom>
          <a:solidFill>
            <a:srgbClr val="96969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3276600" y="3505200"/>
            <a:ext cx="1219200" cy="9906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838200" y="3276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A</a:t>
            </a:r>
            <a:endParaRPr lang="en-GB" sz="3200" b="1" i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2514600" y="5029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defRPr/>
            </a:pPr>
            <a:r>
              <a:rPr lang="pl-PL" sz="3200" i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itchFamily="18" charset="0"/>
              </a:rPr>
              <a:t>sample space</a:t>
            </a:r>
            <a:endParaRPr lang="en-GB" sz="3200" i="1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Times New Roman" pitchFamily="18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en-GB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5181600" y="3962400"/>
            <a:ext cx="1219200" cy="9906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838200" y="49530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B</a:t>
            </a:r>
            <a:endParaRPr lang="en-GB" sz="3200" b="1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31087" name="Rectangle 15"/>
          <p:cNvSpPr>
            <a:spLocks noChangeArrowheads="1"/>
          </p:cNvSpPr>
          <p:nvPr/>
        </p:nvSpPr>
        <p:spPr bwMode="auto">
          <a:xfrm>
            <a:off x="5105400" y="19050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 common outcomes</a:t>
            </a:r>
            <a:endParaRPr lang="en-GB" sz="3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4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8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1" grpId="0" animBg="1"/>
      <p:bldP spid="131082" grpId="0" animBg="1"/>
      <p:bldP spid="131083" grpId="0"/>
      <p:bldP spid="131084" grpId="0"/>
      <p:bldP spid="131085" grpId="0" animBg="1"/>
      <p:bldP spid="131086" grpId="0"/>
      <p:bldP spid="1310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Venn Diagrams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22531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example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Venn diagrams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22537" name="Text Box 20"/>
          <p:cNvSpPr txBox="1">
            <a:spLocks noChangeArrowheads="1"/>
          </p:cNvSpPr>
          <p:nvPr/>
        </p:nvSpPr>
        <p:spPr bwMode="auto">
          <a:xfrm>
            <a:off x="838200" y="2133600"/>
            <a:ext cx="4229100" cy="2400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de-DE" sz="1200" b="1">
                <a:latin typeface="Verdana" panose="020B0604030504040204" pitchFamily="34" charset="0"/>
              </a:rPr>
              <a:t>Sample Space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de-DE" sz="1200" b="1"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de-DE" sz="1200" b="1">
                <a:solidFill>
                  <a:srgbClr val="993366"/>
                </a:solidFill>
                <a:latin typeface="Verdana" panose="020B0604030504040204" pitchFamily="34" charset="0"/>
              </a:rPr>
              <a:t>13</a:t>
            </a:r>
            <a:endParaRPr lang="en-GB" altLang="de-DE" sz="1800"/>
          </a:p>
        </p:txBody>
      </p:sp>
      <p:sp>
        <p:nvSpPr>
          <p:cNvPr id="22538" name="Text Box 23"/>
          <p:cNvSpPr txBox="1">
            <a:spLocks noChangeArrowheads="1"/>
          </p:cNvSpPr>
          <p:nvPr/>
        </p:nvSpPr>
        <p:spPr bwMode="auto">
          <a:xfrm>
            <a:off x="1814513" y="2282825"/>
            <a:ext cx="1714500" cy="1143000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200" b="1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endParaRPr lang="en-GB" altLang="de-DE" sz="1800"/>
          </a:p>
        </p:txBody>
      </p:sp>
      <p:sp>
        <p:nvSpPr>
          <p:cNvPr id="22539" name="Text Box 24"/>
          <p:cNvSpPr txBox="1">
            <a:spLocks noChangeArrowheads="1"/>
          </p:cNvSpPr>
          <p:nvPr/>
        </p:nvSpPr>
        <p:spPr bwMode="auto">
          <a:xfrm>
            <a:off x="2957513" y="2625725"/>
            <a:ext cx="1714500" cy="12573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200">
                <a:latin typeface="Times New Roman" panose="02020603050405020304" pitchFamily="18" charset="0"/>
              </a:rPr>
              <a:t>  </a:t>
            </a:r>
            <a:r>
              <a:rPr lang="pl-PL" altLang="de-DE" sz="1200" b="1" i="1">
                <a:solidFill>
                  <a:srgbClr val="FF0000"/>
                </a:solidFill>
                <a:latin typeface="Verdana" panose="020B0604030504040204" pitchFamily="34" charset="0"/>
              </a:rPr>
              <a:t>2              </a:t>
            </a:r>
            <a:r>
              <a:rPr lang="pl-PL" altLang="de-DE" sz="1200" b="1">
                <a:latin typeface="Verdana" panose="020B0604030504040204" pitchFamily="34" charset="0"/>
              </a:rPr>
              <a:t>4</a:t>
            </a:r>
            <a:endParaRPr lang="en-GB" altLang="de-DE" sz="1800"/>
          </a:p>
        </p:txBody>
      </p:sp>
      <p:sp>
        <p:nvSpPr>
          <p:cNvPr id="22540" name="Text Box 25"/>
          <p:cNvSpPr txBox="1">
            <a:spLocks noChangeArrowheads="1"/>
          </p:cNvSpPr>
          <p:nvPr/>
        </p:nvSpPr>
        <p:spPr bwMode="auto">
          <a:xfrm>
            <a:off x="2271713" y="2968625"/>
            <a:ext cx="1257300" cy="1371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200" b="1" i="1">
                <a:solidFill>
                  <a:srgbClr val="FF0000"/>
                </a:solidFill>
                <a:latin typeface="Verdana" panose="020B0604030504040204" pitchFamily="34" charset="0"/>
              </a:rPr>
              <a:t>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de-DE" sz="1200" b="1" i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de-DE" sz="1200" b="1" i="1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1200" b="1">
                <a:solidFill>
                  <a:srgbClr val="008000"/>
                </a:solidFill>
                <a:latin typeface="Verdana" panose="020B0604030504040204" pitchFamily="34" charset="0"/>
              </a:rPr>
              <a:t>4             </a:t>
            </a:r>
            <a:r>
              <a:rPr lang="pl-PL" altLang="de-DE" sz="1200" b="1" i="1">
                <a:solidFill>
                  <a:srgbClr val="000000"/>
                </a:solidFill>
                <a:latin typeface="Verdana" panose="020B0604030504040204" pitchFamily="34" charset="0"/>
              </a:rPr>
              <a:t>1</a:t>
            </a:r>
            <a:endParaRPr lang="en-GB" altLang="de-DE" sz="1800"/>
          </a:p>
        </p:txBody>
      </p:sp>
      <p:graphicFrame>
        <p:nvGraphicFramePr>
          <p:cNvPr id="140590" name="Group 302"/>
          <p:cNvGraphicFramePr>
            <a:graphicFrameLocks noGrp="1"/>
          </p:cNvGraphicFramePr>
          <p:nvPr/>
        </p:nvGraphicFramePr>
        <p:xfrm>
          <a:off x="5181600" y="3124200"/>
          <a:ext cx="3733800" cy="2541588"/>
        </p:xfrm>
        <a:graphic>
          <a:graphicData uri="http://schemas.openxmlformats.org/drawingml/2006/table">
            <a:tbl>
              <a:tblPr/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A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B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C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D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A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B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C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Set D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24579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1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Events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2819400" y="14478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pl-PL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Wernham</a:t>
            </a:r>
            <a:r>
              <a:rPr lang="pl-PL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Hogg</a:t>
            </a:r>
            <a:r>
              <a:rPr lang="pl-PL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Co.,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Slough</a:t>
            </a:r>
            <a:r>
              <a:rPr lang="pl-PL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Branch</a:t>
            </a:r>
            <a:endParaRPr lang="pl-PL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Payroll</a:t>
            </a:r>
            <a:endParaRPr lang="pl-PL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838" y="2495550"/>
            <a:ext cx="1554162" cy="400050"/>
          </a:xfrm>
          <a:prstGeom prst="rect">
            <a:avLst/>
          </a:prstGeom>
          <a:solidFill>
            <a:srgbClr val="006600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Sales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Reps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2949575"/>
            <a:ext cx="1554163" cy="70802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Senior</a:t>
            </a:r>
          </a:p>
          <a:p>
            <a:pPr algn="ctr"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Sales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Reps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2850" y="3711575"/>
            <a:ext cx="2393950" cy="70802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Assistant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</a:t>
            </a:r>
          </a:p>
          <a:p>
            <a:pPr algn="ctr" eaLnBrk="1" hangingPunct="1">
              <a:defRPr/>
            </a:pP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Regional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Manager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09800" y="4629150"/>
            <a:ext cx="2393950" cy="40005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Regional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Manager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3867150"/>
            <a:ext cx="1724025" cy="400050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Receptionist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5159375"/>
            <a:ext cx="1679575" cy="708025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Other </a:t>
            </a:r>
          </a:p>
          <a:p>
            <a:pPr algn="ctr"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Blue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Collars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4397375"/>
            <a:ext cx="1409700" cy="708025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Forklift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Operators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300" y="3025775"/>
            <a:ext cx="1054100" cy="708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White </a:t>
            </a:r>
          </a:p>
          <a:p>
            <a:pPr algn="ctr" eaLnBrk="1" hangingPunct="1">
              <a:defRPr/>
            </a:pP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Collars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4594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439988"/>
            <a:ext cx="457200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438400" y="1905000"/>
            <a:ext cx="5943600" cy="2246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White </a:t>
            </a:r>
          </a:p>
          <a:p>
            <a:pPr eaLnBrk="1" hangingPunct="1">
              <a:defRPr/>
            </a:pP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Collars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Venn Diagrams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example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Wernham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Hogg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2413000"/>
            <a:ext cx="4419600" cy="1016000"/>
          </a:xfrm>
          <a:prstGeom prst="rect">
            <a:avLst/>
          </a:prstGeom>
          <a:solidFill>
            <a:srgbClr val="C00000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Senior</a:t>
            </a:r>
          </a:p>
          <a:p>
            <a:pPr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Sales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Reps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568575"/>
            <a:ext cx="2393950" cy="70802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Assistant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</a:t>
            </a:r>
          </a:p>
          <a:p>
            <a:pPr algn="ctr" eaLnBrk="1" hangingPunct="1">
              <a:defRPr/>
            </a:pPr>
            <a:r>
              <a:rPr lang="pl-PL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Regional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Manager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638550"/>
            <a:ext cx="1554163" cy="400050"/>
          </a:xfrm>
          <a:prstGeom prst="rect">
            <a:avLst/>
          </a:prstGeom>
          <a:solidFill>
            <a:srgbClr val="006600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Sales</a:t>
            </a:r>
            <a:r>
              <a:rPr lang="pl-P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Reps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Algebra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definition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Algebra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4038600" y="15240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</a:t>
            </a:r>
            <a:r>
              <a:rPr lang="pl-PL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collection</a:t>
            </a:r>
            <a:r>
              <a:rPr lang="pl-PL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</a:t>
            </a:r>
            <a:r>
              <a:rPr lang="pl-PL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 </a:t>
            </a:r>
            <a:r>
              <a:rPr lang="pl-PL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sub</a:t>
            </a:r>
            <a:r>
              <a:rPr lang="en-GB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</a:t>
            </a:r>
            <a:r>
              <a:rPr lang="pl-PL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 of</a:t>
            </a:r>
            <a:r>
              <a:rPr lang="en-GB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W</a:t>
            </a:r>
            <a:endParaRPr lang="en-GB" sz="3200" b="1" i="1" dirty="0">
              <a:latin typeface="Times New Roman" pitchFamily="18" charset="0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381000" y="2286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Properties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sz="2000" i="1">
                <a:latin typeface="Symbol" pitchFamily="18" charset="2"/>
              </a:rPr>
              <a:t>W</a:t>
            </a:r>
            <a:r>
              <a:rPr lang="en-GB" sz="2000">
                <a:latin typeface="Times New Roman" pitchFamily="18" charset="0"/>
              </a:rPr>
              <a:t> </a:t>
            </a:r>
            <a:r>
              <a:rPr lang="pl-PL" sz="2000">
                <a:latin typeface="Times New Roman" pitchFamily="18" charset="0"/>
              </a:rPr>
              <a:t>– sample space</a:t>
            </a:r>
            <a:endParaRPr lang="en-GB" sz="20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838200" y="2984500"/>
          <a:ext cx="7772400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Równanie" r:id="rId6" imgW="2413000" imgH="889000" progId="Equation.3">
                  <p:embed/>
                </p:oleObj>
              </mc:Choice>
              <mc:Fallback>
                <p:oleObj name="Równanie" r:id="rId6" imgW="2413000" imgH="889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84500"/>
                        <a:ext cx="7772400" cy="286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9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 i="1">
                <a:solidFill>
                  <a:srgbClr val="A50021"/>
                </a:solidFill>
                <a:latin typeface="Symbol" panose="05050102010706020507" pitchFamily="18" charset="2"/>
              </a:rPr>
              <a:t>s</a:t>
            </a:r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-Algebra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definition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s</a:t>
            </a: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-Algebra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4038600" y="15240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</a:t>
            </a:r>
            <a:r>
              <a:rPr lang="pl-PL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collection</a:t>
            </a:r>
            <a:r>
              <a:rPr lang="pl-PL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 </a:t>
            </a:r>
            <a:r>
              <a:rPr lang="pl-PL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 </a:t>
            </a:r>
            <a:r>
              <a:rPr lang="pl-PL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sub</a:t>
            </a:r>
            <a:r>
              <a:rPr lang="en-GB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</a:t>
            </a:r>
            <a:r>
              <a:rPr lang="pl-PL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 of</a:t>
            </a:r>
            <a:r>
              <a:rPr lang="en-GB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W</a:t>
            </a:r>
            <a:endParaRPr lang="en-GB" sz="3200" b="1" i="1" dirty="0">
              <a:latin typeface="Times New Roman" pitchFamily="18" charset="0"/>
            </a:endParaRP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381000" y="2286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Properties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sz="2000" i="1">
                <a:latin typeface="Symbol" pitchFamily="18" charset="2"/>
              </a:rPr>
              <a:t>W</a:t>
            </a:r>
            <a:r>
              <a:rPr lang="en-GB" sz="2000">
                <a:latin typeface="Times New Roman" pitchFamily="18" charset="0"/>
              </a:rPr>
              <a:t> </a:t>
            </a:r>
            <a:r>
              <a:rPr lang="pl-PL" sz="2000">
                <a:latin typeface="Times New Roman" pitchFamily="18" charset="0"/>
              </a:rPr>
              <a:t>– sample space; </a:t>
            </a:r>
            <a:r>
              <a:rPr lang="pl-PL" sz="2000" i="1">
                <a:latin typeface="Times New Roman" pitchFamily="18" charset="0"/>
              </a:rPr>
              <a:t>F</a:t>
            </a:r>
            <a:r>
              <a:rPr lang="pl-PL" sz="2000">
                <a:latin typeface="Times New Roman" pitchFamily="18" charset="0"/>
              </a:rPr>
              <a:t> – an algebra closed under a countable union</a:t>
            </a:r>
            <a:endParaRPr lang="en-GB" sz="20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6508" name="Object 12"/>
          <p:cNvGraphicFramePr>
            <a:graphicFrameLocks noChangeAspect="1"/>
          </p:cNvGraphicFramePr>
          <p:nvPr/>
        </p:nvGraphicFramePr>
        <p:xfrm>
          <a:off x="838200" y="2984500"/>
          <a:ext cx="7772400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Równanie" r:id="rId6" imgW="2413000" imgH="889000" progId="Equation.3">
                  <p:embed/>
                </p:oleObj>
              </mc:Choice>
              <mc:Fallback>
                <p:oleObj name="Równanie" r:id="rId6" imgW="2413000" imgH="889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84500"/>
                        <a:ext cx="7772400" cy="286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9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 i="1">
                <a:solidFill>
                  <a:srgbClr val="A50021"/>
                </a:solidFill>
                <a:latin typeface="Symbol" panose="05050102010706020507" pitchFamily="18" charset="2"/>
              </a:rPr>
              <a:t>s</a:t>
            </a:r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-Algebra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3277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intuition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381000" y="12954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What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do we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need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-algebra for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1447800" y="6096000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sz="2000" dirty="0" err="1">
                <a:latin typeface="Times New Roman" pitchFamily="18" charset="0"/>
              </a:rPr>
              <a:t>See</a:t>
            </a:r>
            <a:r>
              <a:rPr lang="pl-PL" sz="2000" dirty="0">
                <a:latin typeface="Times New Roman" pitchFamily="18" charset="0"/>
              </a:rPr>
              <a:t> Dilbert (2010) on </a:t>
            </a:r>
            <a:r>
              <a:rPr lang="pl-PL" sz="2000" dirty="0" err="1">
                <a:latin typeface="Times New Roman" pitchFamily="18" charset="0"/>
              </a:rPr>
              <a:t>dangerously</a:t>
            </a:r>
            <a:r>
              <a:rPr lang="pl-PL" sz="2000" dirty="0">
                <a:latin typeface="Times New Roman" pitchFamily="18" charset="0"/>
              </a:rPr>
              <a:t> </a:t>
            </a:r>
            <a:r>
              <a:rPr lang="pl-PL" sz="2000" dirty="0" err="1">
                <a:latin typeface="Times New Roman" pitchFamily="18" charset="0"/>
              </a:rPr>
              <a:t>misleading</a:t>
            </a:r>
            <a:r>
              <a:rPr lang="pl-PL" sz="2000" dirty="0">
                <a:latin typeface="Times New Roman" pitchFamily="18" charset="0"/>
              </a:rPr>
              <a:t> </a:t>
            </a:r>
            <a:r>
              <a:rPr lang="pl-PL" sz="2000" dirty="0" err="1">
                <a:latin typeface="Times New Roman" pitchFamily="18" charset="0"/>
              </a:rPr>
              <a:t>results</a:t>
            </a:r>
            <a:r>
              <a:rPr lang="pl-PL" sz="2000" dirty="0">
                <a:latin typeface="Times New Roman" pitchFamily="18" charset="0"/>
              </a:rPr>
              <a:t> and </a:t>
            </a:r>
            <a:r>
              <a:rPr lang="pl-PL" sz="2000" dirty="0" err="1">
                <a:latin typeface="Times New Roman" pitchFamily="18" charset="0"/>
              </a:rPr>
              <a:t>chocking</a:t>
            </a:r>
            <a:r>
              <a:rPr lang="pl-PL" sz="2000" dirty="0">
                <a:latin typeface="Times New Roman" pitchFamily="18" charset="0"/>
              </a:rPr>
              <a:t> to </a:t>
            </a:r>
            <a:r>
              <a:rPr lang="pl-PL" sz="2000" dirty="0" err="1">
                <a:latin typeface="Times New Roman" pitchFamily="18" charset="0"/>
              </a:rPr>
              <a:t>death</a:t>
            </a:r>
            <a:r>
              <a:rPr lang="pl-PL" sz="2000" dirty="0">
                <a:latin typeface="Times New Roman" pitchFamily="18" charset="0"/>
              </a:rPr>
              <a:t> on </a:t>
            </a:r>
            <a:r>
              <a:rPr lang="pl-PL" sz="2000" dirty="0" err="1">
                <a:latin typeface="Times New Roman" pitchFamily="18" charset="0"/>
              </a:rPr>
              <a:t>lunches</a:t>
            </a:r>
            <a:endParaRPr lang="en-GB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778" name="Rectangle 37"/>
          <p:cNvSpPr>
            <a:spLocks noChangeArrowheads="1"/>
          </p:cNvSpPr>
          <p:nvPr/>
        </p:nvSpPr>
        <p:spPr bwMode="auto">
          <a:xfrm>
            <a:off x="628651" y="2422524"/>
            <a:ext cx="815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To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probability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to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assign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To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pl-PL" altLang="de-DE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pl-PL" alt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  <a:endParaRPr lang="en-GB" alt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 i="1">
                <a:solidFill>
                  <a:srgbClr val="A50021"/>
                </a:solidFill>
                <a:latin typeface="Symbol" panose="05050102010706020507" pitchFamily="18" charset="2"/>
              </a:rPr>
              <a:t>s</a:t>
            </a:r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-Algebra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34819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2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sz="2000">
                <a:solidFill>
                  <a:srgbClr val="A50021"/>
                </a:solidFill>
                <a:latin typeface="Times New Roman" pitchFamily="18" charset="0"/>
              </a:rPr>
              <a:t>power set:</a:t>
            </a:r>
            <a:r>
              <a:rPr lang="pl-PL" sz="2000">
                <a:latin typeface="Times New Roman" pitchFamily="18" charset="0"/>
              </a:rPr>
              <a:t> </a:t>
            </a:r>
            <a:r>
              <a:rPr lang="pl-PL" sz="2000" i="1">
                <a:solidFill>
                  <a:srgbClr val="A50021"/>
                </a:solidFill>
                <a:latin typeface="Times New Roman" pitchFamily="18" charset="0"/>
              </a:rPr>
              <a:t>set of all subsets of any set (including the empty set)</a:t>
            </a:r>
            <a:endParaRPr lang="en-GB" sz="2000" b="1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304800" y="43434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(One </a:t>
            </a: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possible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Solution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b="1" i="1" dirty="0">
              <a:latin typeface="Times New Roman" pitchFamily="18" charset="0"/>
            </a:endParaRPr>
          </a:p>
        </p:txBody>
      </p:sp>
      <p:graphicFrame>
        <p:nvGraphicFramePr>
          <p:cNvPr id="114725" name="Object 3"/>
          <p:cNvGraphicFramePr>
            <a:graphicFrameLocks noChangeAspect="1"/>
          </p:cNvGraphicFramePr>
          <p:nvPr/>
        </p:nvGraphicFramePr>
        <p:xfrm>
          <a:off x="723900" y="5064125"/>
          <a:ext cx="79994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Equation" r:id="rId6" imgW="3721100" imgH="228600" progId="Equation.3">
                  <p:embed/>
                </p:oleObj>
              </mc:Choice>
              <mc:Fallback>
                <p:oleObj name="Equation" r:id="rId6" imgW="3721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5064125"/>
                        <a:ext cx="799941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066800" y="1600200"/>
            <a:ext cx="4114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Valentine and Winthorpe </a:t>
            </a:r>
            <a:r>
              <a:rPr lang="pl-PL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active players in the F</a:t>
            </a:r>
            <a:r>
              <a:rPr lang="en-GB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rozen </a:t>
            </a:r>
            <a:r>
              <a:rPr lang="pl-PL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oncentrated </a:t>
            </a:r>
            <a:r>
              <a:rPr lang="pl-PL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range </a:t>
            </a:r>
            <a:r>
              <a:rPr lang="pl-PL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uice</a:t>
            </a:r>
            <a:r>
              <a:rPr lang="pl-PL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 market. Construct a </a:t>
            </a:r>
            <a:r>
              <a:rPr lang="pl-PL" altLang="de-DE" sz="2200" i="1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pl-PL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-algebra for their actions. </a:t>
            </a:r>
            <a:endParaRPr lang="en-GB" altLang="de-DE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04800" y="3124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What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do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they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do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066800" y="3608388"/>
            <a:ext cx="7010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They sell on the high and buy on the chaep</a:t>
            </a:r>
            <a:endParaRPr lang="en-GB" altLang="de-DE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1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900"/>
                                        <p:tgtEl>
                                          <p:spTgt spid="1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Probability Measure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definition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Measurable Space: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4038600" y="15240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pair (</a:t>
            </a:r>
            <a:r>
              <a:rPr lang="en-GB" sz="32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W 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en-GB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381000" y="2286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Events: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1447800" y="6096000"/>
            <a:ext cx="7696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2000">
                <a:latin typeface="Times New Roman" pitchFamily="18" charset="0"/>
              </a:rPr>
              <a:t>Composite (compound) vs. elementary (simple) events</a:t>
            </a:r>
            <a:endParaRPr lang="pl-PL" sz="2000">
              <a:latin typeface="Times New Roman" pitchFamily="18" charset="0"/>
            </a:endParaRPr>
          </a:p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r>
              <a:rPr lang="pl-PL" sz="2000" i="1">
                <a:latin typeface="Times New Roman" pitchFamily="18" charset="0"/>
              </a:rPr>
              <a:t>FCOJ</a:t>
            </a:r>
            <a:endParaRPr lang="en-GB" sz="20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4038600" y="25908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elements of  </a:t>
            </a:r>
            <a:r>
              <a:rPr lang="en-GB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GB" sz="3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381000" y="3352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Probability Measure: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4038600" y="38862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measure on a measurable space (</a:t>
            </a:r>
            <a:r>
              <a:rPr lang="en-GB" sz="32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W 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en-GB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 satisfying: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3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10608" name="Object 16"/>
          <p:cNvGraphicFramePr>
            <a:graphicFrameLocks noChangeAspect="1"/>
          </p:cNvGraphicFramePr>
          <p:nvPr/>
        </p:nvGraphicFramePr>
        <p:xfrm>
          <a:off x="5562600" y="5105400"/>
          <a:ext cx="15748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Równanie" r:id="rId6" imgW="558558" imgH="215806" progId="Equation.3">
                  <p:embed/>
                </p:oleObj>
              </mc:Choice>
              <mc:Fallback>
                <p:oleObj name="Równanie" r:id="rId6" imgW="558558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05400"/>
                        <a:ext cx="15748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8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8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1" grpId="0"/>
      <p:bldP spid="110605" grpId="0"/>
      <p:bldP spid="1106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Probability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3891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definition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Probability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Space: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4038600" y="15240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</a:t>
            </a: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triplet 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GB" sz="32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W 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  <a:r>
              <a:rPr lang="en-GB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P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381000" y="2286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Probability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sz="2000" i="1" dirty="0">
                <a:latin typeface="Times New Roman" pitchFamily="18" charset="0"/>
              </a:rPr>
              <a:t>P</a:t>
            </a:r>
            <a:r>
              <a:rPr lang="pl-PL" sz="2000" dirty="0">
                <a:latin typeface="Times New Roman" pitchFamily="18" charset="0"/>
              </a:rPr>
              <a:t> – </a:t>
            </a:r>
            <a:r>
              <a:rPr lang="pl-PL" sz="2000" dirty="0" err="1">
                <a:latin typeface="Times New Roman" pitchFamily="18" charset="0"/>
              </a:rPr>
              <a:t>probability</a:t>
            </a:r>
            <a:r>
              <a:rPr lang="pl-PL" sz="2000" dirty="0">
                <a:latin typeface="Times New Roman" pitchFamily="18" charset="0"/>
              </a:rPr>
              <a:t> </a:t>
            </a:r>
            <a:r>
              <a:rPr lang="pl-PL" sz="2000" dirty="0" err="1">
                <a:latin typeface="Times New Roman" pitchFamily="18" charset="0"/>
              </a:rPr>
              <a:t>measure</a:t>
            </a:r>
            <a:endParaRPr lang="en-GB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4038600" y="25908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function </a:t>
            </a: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 </a:t>
            </a: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defined on </a:t>
            </a: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and satisfying 3 axioms:</a:t>
            </a:r>
            <a:endParaRPr lang="en-GB" sz="3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12656" name="Object 16"/>
          <p:cNvGraphicFramePr>
            <a:graphicFrameLocks noChangeAspect="1"/>
          </p:cNvGraphicFramePr>
          <p:nvPr/>
        </p:nvGraphicFramePr>
        <p:xfrm>
          <a:off x="609600" y="3200400"/>
          <a:ext cx="8345488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Równanie" r:id="rId6" imgW="2590800" imgH="762000" progId="Equation.3">
                  <p:embed/>
                </p:oleObj>
              </mc:Choice>
              <mc:Fallback>
                <p:oleObj name="Równanie" r:id="rId6" imgW="2590800" imgH="762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8345488" cy="245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8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9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Sample Space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409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definition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048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Sample Space: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4038600" y="1524000"/>
            <a:ext cx="510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 non-empty set </a:t>
            </a: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W</a:t>
            </a: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of all possible outcomes of an experiment</a:t>
            </a:r>
            <a:endParaRPr lang="en-GB" sz="3200" b="1" i="1">
              <a:latin typeface="Times New Roman" pitchFamily="18" charset="0"/>
            </a:endParaRPr>
          </a:p>
        </p:txBody>
      </p:sp>
      <p:sp>
        <p:nvSpPr>
          <p:cNvPr id="76832" name="Rectangle 32"/>
          <p:cNvSpPr>
            <a:spLocks noChangeArrowheads="1"/>
          </p:cNvSpPr>
          <p:nvPr/>
        </p:nvSpPr>
        <p:spPr bwMode="auto">
          <a:xfrm>
            <a:off x="304800" y="3124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Examples: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76833" name="Rectangle 33"/>
          <p:cNvSpPr>
            <a:spLocks noChangeArrowheads="1"/>
          </p:cNvSpPr>
          <p:nvPr/>
        </p:nvSpPr>
        <p:spPr bwMode="auto">
          <a:xfrm>
            <a:off x="4038600" y="3581400"/>
            <a:ext cx="5105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demand for cars;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FCOJ market;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monetary policy;</a:t>
            </a:r>
            <a:endParaRPr lang="en-GB" sz="3200">
              <a:latin typeface="Times New Roman" pitchFamily="18" charset="0"/>
            </a:endParaRP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000" i="1">
                <a:latin typeface="Times New Roman" pitchFamily="18" charset="0"/>
              </a:rPr>
              <a:t>infamous</a:t>
            </a:r>
            <a:r>
              <a:rPr lang="en-GB" sz="2000">
                <a:latin typeface="Times New Roman" pitchFamily="18" charset="0"/>
              </a:rPr>
              <a:t> examples: tossing a coin, rolling a die</a:t>
            </a:r>
            <a:endParaRPr lang="en-GB" sz="20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8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/>
      <p:bldP spid="768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Probability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40963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proportion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1000" y="9906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Long Run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Proportion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81000" y="14478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2800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relative</a:t>
            </a:r>
            <a:r>
              <a:rPr lang="pl-PL" sz="28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frequency</a:t>
            </a:r>
            <a:r>
              <a:rPr lang="pl-PL" sz="28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approach</a:t>
            </a:r>
            <a:endParaRPr lang="en-GB" sz="2800" b="1" i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81000" y="2133600"/>
            <a:ext cx="876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probability</a:t>
            </a:r>
            <a:r>
              <a:rPr lang="pl-PL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that</a:t>
            </a:r>
            <a:r>
              <a:rPr lang="pl-PL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</a:t>
            </a:r>
            <a:r>
              <a:rPr lang="pl-PL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net-net </a:t>
            </a: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price</a:t>
            </a:r>
            <a:r>
              <a:rPr lang="pl-PL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will not be </a:t>
            </a: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smaller</a:t>
            </a:r>
            <a:r>
              <a:rPr lang="pl-PL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than</a:t>
            </a:r>
            <a:endParaRPr lang="pl-PL" sz="26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pl-PL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50% of </a:t>
            </a: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</a:t>
            </a:r>
            <a:r>
              <a:rPr lang="pl-PL" sz="2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list </a:t>
            </a:r>
            <a:r>
              <a:rPr lang="pl-PL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price</a:t>
            </a:r>
            <a:r>
              <a:rPr lang="pl-PL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GB" sz="2600" i="1" dirty="0"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81000" y="35052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pl-PL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solution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pl-PL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step 1: </a:t>
            </a:r>
            <a:r>
              <a:rPr lang="pl-PL" sz="2600" dirty="0" err="1">
                <a:latin typeface="Times New Roman" pitchFamily="18" charset="0"/>
              </a:rPr>
              <a:t>gather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the</a:t>
            </a:r>
            <a:r>
              <a:rPr lang="pl-PL" sz="2600" dirty="0">
                <a:latin typeface="Times New Roman" pitchFamily="18" charset="0"/>
              </a:rPr>
              <a:t> data on list </a:t>
            </a:r>
            <a:r>
              <a:rPr lang="pl-PL" sz="2600" dirty="0" err="1">
                <a:latin typeface="Times New Roman" pitchFamily="18" charset="0"/>
              </a:rPr>
              <a:t>prices</a:t>
            </a:r>
            <a:r>
              <a:rPr lang="pl-PL" sz="2600" dirty="0">
                <a:latin typeface="Times New Roman" pitchFamily="18" charset="0"/>
              </a:rPr>
              <a:t> and net-net for a </a:t>
            </a:r>
            <a:r>
              <a:rPr lang="pl-PL" sz="2600" dirty="0" err="1">
                <a:latin typeface="Times New Roman" pitchFamily="18" charset="0"/>
              </a:rPr>
              <a:t>certain</a:t>
            </a:r>
            <a:r>
              <a:rPr lang="pl-PL" sz="2600" dirty="0">
                <a:latin typeface="Times New Roman" pitchFamily="18" charset="0"/>
              </a:rPr>
              <a:t> period of time (</a:t>
            </a:r>
            <a:r>
              <a:rPr lang="pl-PL" sz="2600" dirty="0" err="1">
                <a:latin typeface="Times New Roman" pitchFamily="18" charset="0"/>
              </a:rPr>
              <a:t>e.g</a:t>
            </a:r>
            <a:r>
              <a:rPr lang="pl-PL" sz="2600" dirty="0">
                <a:latin typeface="Times New Roman" pitchFamily="18" charset="0"/>
              </a:rPr>
              <a:t>. one </a:t>
            </a:r>
            <a:r>
              <a:rPr lang="pl-PL" sz="2600" dirty="0" err="1">
                <a:latin typeface="Times New Roman" pitchFamily="18" charset="0"/>
              </a:rPr>
              <a:t>year</a:t>
            </a:r>
            <a:r>
              <a:rPr lang="pl-PL" sz="2600" dirty="0"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pl-PL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step 2: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divide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the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number</a:t>
            </a:r>
            <a:r>
              <a:rPr lang="pl-PL" sz="2600" dirty="0">
                <a:latin typeface="Times New Roman" pitchFamily="18" charset="0"/>
              </a:rPr>
              <a:t> of </a:t>
            </a:r>
            <a:r>
              <a:rPr lang="pl-PL" sz="2600" dirty="0" err="1">
                <a:latin typeface="Times New Roman" pitchFamily="18" charset="0"/>
              </a:rPr>
              <a:t>all</a:t>
            </a:r>
            <a:r>
              <a:rPr lang="pl-PL" sz="2600" dirty="0">
                <a:latin typeface="Times New Roman" pitchFamily="18" charset="0"/>
              </a:rPr>
              <a:t> net-net </a:t>
            </a:r>
            <a:r>
              <a:rPr lang="pl-PL" sz="2600" dirty="0" err="1">
                <a:latin typeface="Times New Roman" pitchFamily="18" charset="0"/>
              </a:rPr>
              <a:t>prices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smaller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than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the</a:t>
            </a:r>
            <a:r>
              <a:rPr lang="pl-PL" sz="2600" dirty="0">
                <a:latin typeface="Times New Roman" pitchFamily="18" charset="0"/>
              </a:rPr>
              <a:t> 50% of </a:t>
            </a:r>
            <a:r>
              <a:rPr lang="pl-PL" sz="2600" dirty="0" err="1">
                <a:latin typeface="Times New Roman" pitchFamily="18" charset="0"/>
              </a:rPr>
              <a:t>the</a:t>
            </a:r>
            <a:r>
              <a:rPr lang="pl-PL" sz="2600" dirty="0">
                <a:latin typeface="Times New Roman" pitchFamily="18" charset="0"/>
              </a:rPr>
              <a:t> list </a:t>
            </a:r>
            <a:r>
              <a:rPr lang="pl-PL" sz="2600" dirty="0" err="1">
                <a:latin typeface="Times New Roman" pitchFamily="18" charset="0"/>
              </a:rPr>
              <a:t>price</a:t>
            </a:r>
            <a:r>
              <a:rPr lang="pl-PL" sz="2600" dirty="0">
                <a:latin typeface="Times New Roman" pitchFamily="18" charset="0"/>
              </a:rPr>
              <a:t> by </a:t>
            </a:r>
            <a:r>
              <a:rPr lang="pl-PL" sz="2600" dirty="0" err="1">
                <a:latin typeface="Times New Roman" pitchFamily="18" charset="0"/>
              </a:rPr>
              <a:t>the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total</a:t>
            </a:r>
            <a:r>
              <a:rPr lang="pl-PL" sz="2600" dirty="0">
                <a:latin typeface="Times New Roman" pitchFamily="18" charset="0"/>
              </a:rPr>
              <a:t> </a:t>
            </a:r>
            <a:r>
              <a:rPr lang="pl-PL" sz="2600" dirty="0" err="1">
                <a:latin typeface="Times New Roman" pitchFamily="18" charset="0"/>
              </a:rPr>
              <a:t>number</a:t>
            </a:r>
            <a:r>
              <a:rPr lang="pl-PL" sz="2600" dirty="0">
                <a:latin typeface="Times New Roman" pitchFamily="18" charset="0"/>
              </a:rPr>
              <a:t> of </a:t>
            </a:r>
            <a:r>
              <a:rPr lang="pl-PL" sz="2600" dirty="0" err="1">
                <a:latin typeface="Times New Roman" pitchFamily="18" charset="0"/>
              </a:rPr>
              <a:t>obsrvations</a:t>
            </a:r>
            <a:r>
              <a:rPr lang="pl-PL" sz="2600" dirty="0">
                <a:latin typeface="Times New Roman" pitchFamily="18" charset="0"/>
              </a:rPr>
              <a:t> </a:t>
            </a:r>
            <a:endParaRPr lang="en-GB" sz="2600" dirty="0">
              <a:latin typeface="Times New Roman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47800" y="60960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sz="2000" i="1" dirty="0" err="1">
                <a:latin typeface="Times New Roman" pitchFamily="18" charset="0"/>
              </a:rPr>
              <a:t>Frequentionist</a:t>
            </a:r>
            <a:r>
              <a:rPr lang="pl-PL" sz="2000" i="1" dirty="0">
                <a:latin typeface="Times New Roman" pitchFamily="18" charset="0"/>
              </a:rPr>
              <a:t> </a:t>
            </a:r>
            <a:r>
              <a:rPr lang="pl-PL" sz="2000" i="1" dirty="0" err="1">
                <a:latin typeface="Times New Roman" pitchFamily="18" charset="0"/>
              </a:rPr>
              <a:t>approach</a:t>
            </a:r>
            <a:r>
              <a:rPr lang="pl-PL" sz="2000" i="1" dirty="0">
                <a:latin typeface="Times New Roman" pitchFamily="18" charset="0"/>
              </a:rPr>
              <a:t> to </a:t>
            </a:r>
            <a:r>
              <a:rPr lang="pl-PL" sz="2000" i="1" dirty="0" err="1">
                <a:latin typeface="Times New Roman" pitchFamily="18" charset="0"/>
              </a:rPr>
              <a:t>probability</a:t>
            </a:r>
            <a:endParaRPr lang="en-GB" sz="2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Proportion and Probability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43011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3A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81000" y="1066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81000" y="15240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2800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Recognition</a:t>
            </a:r>
            <a:r>
              <a:rPr lang="pl-PL" sz="28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of company</a:t>
            </a:r>
            <a:endParaRPr lang="en-GB" sz="2800" b="1" i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81000" y="2133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Question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Schneider Electric,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leading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global company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energy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managment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and automation</a:t>
            </a:r>
            <a:endParaRPr lang="en-GB" sz="2800" i="1" dirty="0"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81000" y="4114800"/>
            <a:ext cx="601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Probability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Prior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to </a:t>
            </a: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September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2017, </a:t>
            </a: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how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many </a:t>
            </a: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students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have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ever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heard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of =S= </a:t>
            </a:r>
            <a:endParaRPr lang="en-GB" sz="2800" i="1" dirty="0">
              <a:latin typeface="Times New Roman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Set Theory in Practice 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47107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4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" y="1066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Addition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Law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47112" name="Object 3"/>
          <p:cNvGraphicFramePr>
            <a:graphicFrameLocks noChangeAspect="1"/>
          </p:cNvGraphicFramePr>
          <p:nvPr/>
        </p:nvGraphicFramePr>
        <p:xfrm>
          <a:off x="3124200" y="1371600"/>
          <a:ext cx="53816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Równanie" r:id="rId6" imgW="2183452" imgH="215806" progId="Equation.3">
                  <p:embed/>
                </p:oleObj>
              </mc:Choice>
              <mc:Fallback>
                <p:oleObj name="Równanie" r:id="rId6" imgW="2183452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71600"/>
                        <a:ext cx="53816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81000" y="20574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pl-P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pl-PL" sz="2800" dirty="0" err="1">
                <a:latin typeface="Times New Roman" pitchFamily="18" charset="0"/>
              </a:rPr>
              <a:t>probability</a:t>
            </a:r>
            <a:r>
              <a:rPr lang="pl-PL" sz="2800" dirty="0">
                <a:latin typeface="Times New Roman" pitchFamily="18" charset="0"/>
              </a:rPr>
              <a:t> </a:t>
            </a:r>
            <a:r>
              <a:rPr lang="pl-PL" sz="2800" dirty="0" err="1">
                <a:latin typeface="Times New Roman" pitchFamily="18" charset="0"/>
              </a:rPr>
              <a:t>that</a:t>
            </a:r>
            <a:r>
              <a:rPr lang="pl-PL" sz="2800" dirty="0">
                <a:latin typeface="Times New Roman" pitchFamily="18" charset="0"/>
              </a:rPr>
              <a:t> </a:t>
            </a:r>
            <a:r>
              <a:rPr lang="pl-PL" sz="2800" dirty="0" err="1">
                <a:latin typeface="Times New Roman" pitchFamily="18" charset="0"/>
              </a:rPr>
              <a:t>customers</a:t>
            </a:r>
            <a:r>
              <a:rPr lang="pl-PL" sz="2800" dirty="0">
                <a:latin typeface="Times New Roman" pitchFamily="18" charset="0"/>
              </a:rPr>
              <a:t> </a:t>
            </a:r>
            <a:r>
              <a:rPr lang="pl-PL" sz="2800" dirty="0" err="1">
                <a:latin typeface="Times New Roman" pitchFamily="18" charset="0"/>
              </a:rPr>
              <a:t>like</a:t>
            </a:r>
            <a:r>
              <a:rPr lang="pl-PL" sz="2800" dirty="0">
                <a:latin typeface="Times New Roman" pitchFamily="18" charset="0"/>
              </a:rPr>
              <a:t> </a:t>
            </a:r>
            <a:r>
              <a:rPr lang="pl-PL" sz="2800" dirty="0" err="1">
                <a:latin typeface="Times New Roman" pitchFamily="18" charset="0"/>
              </a:rPr>
              <a:t>either</a:t>
            </a:r>
            <a:r>
              <a:rPr lang="pl-PL" sz="2800" dirty="0">
                <a:latin typeface="Times New Roman" pitchFamily="18" charset="0"/>
              </a:rPr>
              <a:t> Pepsi </a:t>
            </a:r>
            <a:r>
              <a:rPr lang="pl-PL" sz="2800" dirty="0" err="1">
                <a:latin typeface="Times New Roman" pitchFamily="18" charset="0"/>
              </a:rPr>
              <a:t>or</a:t>
            </a:r>
            <a:r>
              <a:rPr lang="pl-PL" sz="2800" dirty="0">
                <a:latin typeface="Times New Roman" pitchFamily="18" charset="0"/>
              </a:rPr>
              <a:t> Coca Cola</a:t>
            </a:r>
            <a:endParaRPr lang="en-GB" sz="2800" dirty="0">
              <a:latin typeface="Times New Roman" pitchFamily="18" charset="0"/>
            </a:endParaRPr>
          </a:p>
        </p:txBody>
      </p:sp>
      <p:pic>
        <p:nvPicPr>
          <p:cNvPr id="47115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0"/>
            <a:ext cx="28194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6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343400"/>
            <a:ext cx="2514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828800" y="3581400"/>
            <a:ext cx="6019800" cy="21336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172200" y="3581400"/>
            <a:ext cx="1676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space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Set Theory in Practice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49155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5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04800" y="9906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81000" y="1600200"/>
            <a:ext cx="8763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defRPr/>
            </a:pP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panel builder combines two elements, </a:t>
            </a:r>
            <a:endParaRPr lang="pl-PL" sz="22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GB" sz="2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E1 and E2</a:t>
            </a: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endParaRPr lang="pl-PL" sz="22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 build a panel. Elements E1 and E2 are supplied by two companies, </a:t>
            </a:r>
            <a:endParaRPr lang="pl-PL" sz="22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GB" sz="2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C1 and C2</a:t>
            </a: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lang="pl-PL" sz="22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Since C1 has a larger market share (50% vs. 25%), but products supplied by C2 are cheaper, it’s possible that a panel builder will combine E1 and E2 produced by different companies. Assuming that </a:t>
            </a:r>
            <a:endParaRPr lang="pl-PL" sz="22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choosing C1 is </a:t>
            </a:r>
            <a:r>
              <a:rPr lang="en-GB" sz="2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two times more likely </a:t>
            </a: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than choosing C2, </a:t>
            </a:r>
            <a:endParaRPr lang="pl-PL" sz="2200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GB" sz="22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what is the probability that a panel builder will choose at least one element supplied by C1</a:t>
            </a:r>
            <a:r>
              <a:rPr lang="en-GB" sz="22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Set Theory in Practice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1203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5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04800" y="9906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Sample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Space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W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676400"/>
            <a:ext cx="8534400" cy="6096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200" b="1" dirty="0">
                <a:latin typeface="Times New Roman" pitchFamily="18" charset="0"/>
                <a:ea typeface="+mj-ea"/>
                <a:cs typeface="Times New Roman" pitchFamily="18" charset="0"/>
              </a:rPr>
              <a:t>[1] event e1: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E1(C1)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E2(C1); </a:t>
            </a:r>
            <a:r>
              <a:rPr lang="en-GB" sz="2200" b="1" dirty="0">
                <a:latin typeface="Times New Roman" pitchFamily="18" charset="0"/>
                <a:ea typeface="+mj-ea"/>
                <a:cs typeface="Times New Roman" pitchFamily="18" charset="0"/>
              </a:rPr>
              <a:t>[2] event e2: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E1(C1)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E2(C2);</a:t>
            </a:r>
            <a:r>
              <a:rPr lang="en-GB" sz="2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200" b="1" dirty="0">
                <a:latin typeface="Times New Roman" pitchFamily="18" charset="0"/>
                <a:ea typeface="+mj-ea"/>
                <a:cs typeface="Times New Roman" pitchFamily="18" charset="0"/>
              </a:rPr>
              <a:t>[3] event e3: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E1(C2)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E2(C1); </a:t>
            </a:r>
            <a:r>
              <a:rPr lang="en-GB" sz="2200" b="1" dirty="0">
                <a:latin typeface="Times New Roman" pitchFamily="18" charset="0"/>
                <a:ea typeface="+mj-ea"/>
                <a:cs typeface="Times New Roman" pitchFamily="18" charset="0"/>
              </a:rPr>
              <a:t>[4] event e4: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E1(C2)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E2(C2)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4800" y="2667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Assumptions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regarding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probability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3200400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Choosing C1 is two times more likely than choosing C2</a:t>
            </a:r>
          </a:p>
        </p:txBody>
      </p:sp>
      <p:graphicFrame>
        <p:nvGraphicFramePr>
          <p:cNvPr id="51212" name="Object 3"/>
          <p:cNvGraphicFramePr>
            <a:graphicFrameLocks noChangeAspect="1"/>
          </p:cNvGraphicFramePr>
          <p:nvPr/>
        </p:nvGraphicFramePr>
        <p:xfrm>
          <a:off x="1905000" y="3810000"/>
          <a:ext cx="55324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Equation" r:id="rId6" imgW="3454400" imgH="431800" progId="Equation.3">
                  <p:embed/>
                </p:oleObj>
              </mc:Choice>
              <mc:Fallback>
                <p:oleObj name="Equation" r:id="rId6" imgW="34544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0000"/>
                        <a:ext cx="55324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3" name="Object 4"/>
          <p:cNvGraphicFramePr>
            <a:graphicFrameLocks noChangeAspect="1"/>
          </p:cNvGraphicFramePr>
          <p:nvPr/>
        </p:nvGraphicFramePr>
        <p:xfrm>
          <a:off x="1905000" y="4724400"/>
          <a:ext cx="5695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Equation" r:id="rId8" imgW="3556000" imgH="203200" progId="Equation.3">
                  <p:embed/>
                </p:oleObj>
              </mc:Choice>
              <mc:Fallback>
                <p:oleObj name="Equation" r:id="rId8" imgW="35560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24400"/>
                        <a:ext cx="5695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Set Theory in Practice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3251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0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5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04800" y="9906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Solution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53257" name="Object 5"/>
          <p:cNvGraphicFramePr>
            <a:graphicFrameLocks noChangeAspect="1"/>
          </p:cNvGraphicFramePr>
          <p:nvPr/>
        </p:nvGraphicFramePr>
        <p:xfrm>
          <a:off x="609600" y="1524000"/>
          <a:ext cx="20955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6" imgW="1307532" imgH="393529" progId="Equation.3">
                  <p:embed/>
                </p:oleObj>
              </mc:Choice>
              <mc:Fallback>
                <p:oleObj name="Equation" r:id="rId6" imgW="130753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20955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8" name="Object 6"/>
          <p:cNvGraphicFramePr>
            <a:graphicFrameLocks noChangeAspect="1"/>
          </p:cNvGraphicFramePr>
          <p:nvPr/>
        </p:nvGraphicFramePr>
        <p:xfrm>
          <a:off x="3416300" y="1552575"/>
          <a:ext cx="557530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6" name="Equation" r:id="rId8" imgW="3479800" imgH="1219200" progId="Equation.3">
                  <p:embed/>
                </p:oleObj>
              </mc:Choice>
              <mc:Fallback>
                <p:oleObj name="Equation" r:id="rId8" imgW="3479800" imgH="1219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1552575"/>
                        <a:ext cx="5575300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2209800"/>
            <a:ext cx="2514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2/3 and 1/3?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9600" y="3657600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Choosing </a:t>
            </a:r>
            <a:r>
              <a:rPr lang="pl-PL" sz="2200" dirty="0" err="1">
                <a:latin typeface="Times New Roman" pitchFamily="18" charset="0"/>
                <a:ea typeface="+mj-ea"/>
                <a:cs typeface="Times New Roman" pitchFamily="18" charset="0"/>
              </a:rPr>
              <a:t>at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200" dirty="0" err="1">
                <a:latin typeface="Times New Roman" pitchFamily="18" charset="0"/>
                <a:ea typeface="+mj-ea"/>
                <a:cs typeface="Times New Roman" pitchFamily="18" charset="0"/>
              </a:rPr>
              <a:t>least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one </a:t>
            </a:r>
            <a:r>
              <a:rPr lang="pl-PL" sz="2200" dirty="0" err="1">
                <a:latin typeface="Times New Roman" pitchFamily="18" charset="0"/>
                <a:ea typeface="+mj-ea"/>
                <a:cs typeface="Times New Roman" pitchFamily="18" charset="0"/>
              </a:rPr>
              <a:t>component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l-PL" sz="2200" dirty="0" err="1">
                <a:latin typeface="Times New Roman" pitchFamily="18" charset="0"/>
                <a:ea typeface="+mj-ea"/>
                <a:cs typeface="Times New Roman" pitchFamily="18" charset="0"/>
              </a:rPr>
              <a:t>supplied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by </a:t>
            </a:r>
            <a:r>
              <a:rPr lang="en-GB" sz="2200" dirty="0">
                <a:latin typeface="Times New Roman" pitchFamily="18" charset="0"/>
                <a:ea typeface="+mj-ea"/>
                <a:cs typeface="Times New Roman" pitchFamily="18" charset="0"/>
              </a:rPr>
              <a:t>C1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pl-PL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event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Q</a:t>
            </a:r>
            <a:endParaRPr lang="en-GB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3261" name="Object 7"/>
          <p:cNvGraphicFramePr>
            <a:graphicFrameLocks noChangeAspect="1"/>
          </p:cNvGraphicFramePr>
          <p:nvPr/>
        </p:nvGraphicFramePr>
        <p:xfrm>
          <a:off x="3733800" y="4724400"/>
          <a:ext cx="17081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7" name="Equation" r:id="rId10" imgW="1066337" imgH="203112" progId="Equation.3">
                  <p:embed/>
                </p:oleObj>
              </mc:Choice>
              <mc:Fallback>
                <p:oleObj name="Equation" r:id="rId10" imgW="1066337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724400"/>
                        <a:ext cx="17081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762000" y="4191000"/>
            <a:ext cx="7772400" cy="3810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 err="1">
                <a:latin typeface="Times New Roman" pitchFamily="18" charset="0"/>
                <a:ea typeface="+mj-ea"/>
                <a:cs typeface="Times New Roman" pitchFamily="18" charset="0"/>
              </a:rPr>
              <a:t>Applying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 set </a:t>
            </a:r>
            <a:r>
              <a:rPr lang="pl-PL" sz="2200" dirty="0" err="1">
                <a:latin typeface="Times New Roman" pitchFamily="18" charset="0"/>
                <a:ea typeface="+mj-ea"/>
                <a:cs typeface="Times New Roman" pitchFamily="18" charset="0"/>
              </a:rPr>
              <a:t>theory</a:t>
            </a:r>
            <a:r>
              <a:rPr lang="pl-PL" sz="2200" dirty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en-GB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3263" name="Object 8"/>
          <p:cNvGraphicFramePr>
            <a:graphicFrameLocks noChangeAspect="1"/>
          </p:cNvGraphicFramePr>
          <p:nvPr/>
        </p:nvGraphicFramePr>
        <p:xfrm>
          <a:off x="1905000" y="5181600"/>
          <a:ext cx="52482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12" imgW="3276600" imgH="393700" progId="Equation.3">
                  <p:embed/>
                </p:oleObj>
              </mc:Choice>
              <mc:Fallback>
                <p:oleObj name="Equation" r:id="rId12" imgW="32766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81600"/>
                        <a:ext cx="52482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Set Theory in Practice 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55299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Exercise 6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Mutually Exclusive Events: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2800" dirty="0">
              <a:latin typeface="Times New Roman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81000" y="31242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GB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early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morning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tea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coffee</a:t>
            </a:r>
            <a:r>
              <a:rPr lang="pl-PL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?</a:t>
            </a:r>
            <a:endParaRPr lang="en-GB" sz="2800" i="1" dirty="0">
              <a:latin typeface="Times New Roman" pitchFamily="18" charset="0"/>
            </a:endParaRPr>
          </a:p>
        </p:txBody>
      </p:sp>
      <p:graphicFrame>
        <p:nvGraphicFramePr>
          <p:cNvPr id="16396" name="Object 3"/>
          <p:cNvGraphicFramePr>
            <a:graphicFrameLocks noChangeAspect="1"/>
          </p:cNvGraphicFramePr>
          <p:nvPr/>
        </p:nvGraphicFramePr>
        <p:xfrm>
          <a:off x="2057400" y="2057400"/>
          <a:ext cx="6413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2" name="Równanie" r:id="rId6" imgW="215713" imgH="190335" progId="Equation.3">
                  <p:embed/>
                </p:oleObj>
              </mc:Choice>
              <mc:Fallback>
                <p:oleObj name="Równanie" r:id="rId6" imgW="215713" imgH="1903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57400"/>
                        <a:ext cx="6413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276600" y="20574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complimentation</a:t>
            </a:r>
            <a:endParaRPr lang="en-GB" sz="2800" i="1">
              <a:latin typeface="Times New Roman" pitchFamily="18" charset="0"/>
            </a:endParaRPr>
          </a:p>
        </p:txBody>
      </p:sp>
      <p:graphicFrame>
        <p:nvGraphicFramePr>
          <p:cNvPr id="16399" name="Object 4"/>
          <p:cNvGraphicFramePr>
            <a:graphicFrameLocks noChangeAspect="1"/>
          </p:cNvGraphicFramePr>
          <p:nvPr/>
        </p:nvGraphicFramePr>
        <p:xfrm>
          <a:off x="3352800" y="4038600"/>
          <a:ext cx="286702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Równanie" r:id="rId8" imgW="965200" imgH="431800" progId="Equation.3">
                  <p:embed/>
                </p:oleObj>
              </mc:Choice>
              <mc:Fallback>
                <p:oleObj name="Równanie" r:id="rId8" imgW="9652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038600"/>
                        <a:ext cx="2867025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8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  <p:bldP spid="1639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Counting rules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2291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819400" y="3886200"/>
          <a:ext cx="3962400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Równanie" r:id="rId4" imgW="1016000" imgH="457200" progId="Equation.3">
                  <p:embed/>
                </p:oleObj>
              </mc:Choice>
              <mc:Fallback>
                <p:oleObj name="Równanie" r:id="rId4" imgW="1016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86200"/>
                        <a:ext cx="3962400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combinations without repetitions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57351" name="Text Box 8"/>
          <p:cNvSpPr txBox="1">
            <a:spLocks noChangeArrowheads="1"/>
          </p:cNvSpPr>
          <p:nvPr/>
        </p:nvSpPr>
        <p:spPr bwMode="auto">
          <a:xfrm>
            <a:off x="1447800" y="6096000"/>
            <a:ext cx="7696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600"/>
              </a:spcBef>
              <a:buFontTx/>
              <a:buNone/>
            </a:pPr>
            <a:r>
              <a:rPr lang="pl-PL" altLang="de-DE" sz="1800" i="1">
                <a:latin typeface="Times New Roman" panose="02020603050405020304" pitchFamily="18" charset="0"/>
              </a:rPr>
              <a:t>hit the jackpot in Polish Lotto: pick correctly 6 numbers from 1 to 49</a:t>
            </a:r>
          </a:p>
          <a:p>
            <a:pPr algn="r">
              <a:spcBef>
                <a:spcPts val="600"/>
              </a:spcBef>
              <a:buFontTx/>
              <a:buNone/>
            </a:pPr>
            <a:r>
              <a:rPr lang="pl-PL" altLang="de-DE" sz="1800" i="1">
                <a:latin typeface="Times New Roman" panose="02020603050405020304" pitchFamily="18" charset="0"/>
              </a:rPr>
              <a:t>(13 983 816)</a:t>
            </a:r>
            <a:endParaRPr lang="en-GB" altLang="de-DE" sz="1800" i="1">
              <a:latin typeface="Times New Roman" panose="02020603050405020304" pitchFamily="18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1000" y="1143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How to count the number of experimental combinations?</a:t>
            </a:r>
            <a:endParaRPr lang="en-GB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81000" y="25146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pl-PL" sz="3200">
                <a:latin typeface="Times New Roman" pitchFamily="18" charset="0"/>
              </a:rPr>
              <a:t> objects are to be selected                                   from a set of </a:t>
            </a:r>
            <a:r>
              <a:rPr lang="pl-PL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pl-PL" sz="3200">
                <a:latin typeface="Times New Roman" pitchFamily="18" charset="0"/>
              </a:rPr>
              <a:t> objects</a:t>
            </a:r>
            <a:endParaRPr lang="en-GB" sz="3200" baseline="-25000">
              <a:latin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Counting rules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4339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819400" y="4178300"/>
          <a:ext cx="39624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Równanie" r:id="rId4" imgW="1511300" imgH="457200" progId="Equation.3">
                  <p:embed/>
                </p:oleObj>
              </mc:Choice>
              <mc:Fallback>
                <p:oleObj name="Równanie" r:id="rId4" imgW="15113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78300"/>
                        <a:ext cx="39624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398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combinations with repetitions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81000" y="1143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How to count the number of experimental combinations?</a:t>
            </a:r>
            <a:endParaRPr lang="en-GB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81000" y="25146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</a:t>
            </a:r>
            <a:r>
              <a:rPr lang="pl-PL" sz="3200">
                <a:latin typeface="Times New Roman" pitchFamily="18" charset="0"/>
              </a:rPr>
              <a:t> objects are to be selected                                   from a set of </a:t>
            </a:r>
            <a:r>
              <a:rPr lang="pl-PL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pl-PL" sz="3200">
                <a:latin typeface="Times New Roman" pitchFamily="18" charset="0"/>
              </a:rPr>
              <a:t> objects with repetitions</a:t>
            </a:r>
            <a:endParaRPr lang="en-GB" sz="3200" baseline="-25000">
              <a:latin typeface="Times New Roman" pitchFamily="18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16739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590800" y="1752600"/>
          <a:ext cx="1905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Równanie" r:id="rId4" imgW="418918" imgH="165028" progId="Equation.3">
                  <p:embed/>
                </p:oleObj>
              </mc:Choice>
              <mc:Fallback>
                <p:oleObj name="Równanie" r:id="rId4" imgW="418918" imgH="16502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1905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Równanie" r:id="rId6" imgW="114151" imgH="215619" progId="Equation.3">
                  <p:embed/>
                </p:oleObj>
              </mc:Choice>
              <mc:Fallback>
                <p:oleObj name="Równanie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Venn diagrams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5105400" y="19050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union of events</a:t>
            </a:r>
            <a:endParaRPr lang="en-GB" sz="3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2514600" y="3276600"/>
            <a:ext cx="4343400" cy="2362200"/>
          </a:xfrm>
          <a:prstGeom prst="rect">
            <a:avLst/>
          </a:prstGeom>
          <a:solidFill>
            <a:srgbClr val="96969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3276600" y="3505200"/>
            <a:ext cx="1219200" cy="9906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3886200" y="3962400"/>
            <a:ext cx="1219200" cy="9906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838200" y="3276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A</a:t>
            </a:r>
            <a:endParaRPr lang="en-GB" sz="3200" b="1" i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838200" y="49530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B</a:t>
            </a:r>
            <a:endParaRPr lang="en-GB" sz="3200" b="1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6858000" y="3276600"/>
            <a:ext cx="1600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C</a:t>
            </a:r>
            <a:endParaRPr lang="en-GB" sz="3200">
              <a:latin typeface="Times New Roman" pitchFamily="18" charset="0"/>
            </a:endParaRPr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2514600" y="5029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defRPr/>
            </a:pPr>
            <a:r>
              <a:rPr lang="pl-PL" sz="3200" i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itchFamily="18" charset="0"/>
              </a:rPr>
              <a:t>sample space</a:t>
            </a:r>
            <a:endParaRPr lang="en-GB" sz="3200" i="1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Times New Roman" pitchFamily="18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en-GB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3276600" y="3505200"/>
            <a:ext cx="12192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3886200" y="3962400"/>
            <a:ext cx="12192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1447800" y="6096000"/>
            <a:ext cx="7696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>
                <a:latin typeface="Times New Roman" pitchFamily="18" charset="0"/>
              </a:rPr>
              <a:t>example: even numbers, numbers divisible by 3 </a:t>
            </a:r>
          </a:p>
          <a:p>
            <a:pPr algn="r">
              <a:spcBef>
                <a:spcPct val="50000"/>
              </a:spcBef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Why is sample space so important?</a:t>
            </a:r>
            <a:endParaRPr lang="en-GB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8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4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  <p:bldP spid="116747" grpId="0" animBg="1"/>
      <p:bldP spid="116748" grpId="0" animBg="1"/>
      <p:bldP spid="116749" grpId="0" animBg="1"/>
      <p:bldP spid="116750" grpId="0"/>
      <p:bldP spid="116751" grpId="0"/>
      <p:bldP spid="116752" grpId="0"/>
      <p:bldP spid="116753" grpId="0"/>
      <p:bldP spid="116754" grpId="0" animBg="1"/>
      <p:bldP spid="1167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8195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Union of events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 dirty="0" err="1">
                <a:latin typeface="Times New Roman" pitchFamily="18" charset="0"/>
              </a:rPr>
              <a:t>example</a:t>
            </a:r>
            <a:r>
              <a:rPr lang="pl-PL" dirty="0">
                <a:latin typeface="Times New Roman" pitchFamily="18" charset="0"/>
              </a:rPr>
              <a:t>: </a:t>
            </a:r>
            <a:r>
              <a:rPr lang="pl-PL" dirty="0" err="1">
                <a:latin typeface="Times New Roman" pitchFamily="18" charset="0"/>
              </a:rPr>
              <a:t>even</a:t>
            </a:r>
            <a:r>
              <a:rPr lang="pl-PL" dirty="0">
                <a:latin typeface="Times New Roman" pitchFamily="18" charset="0"/>
              </a:rPr>
              <a:t> </a:t>
            </a:r>
            <a:r>
              <a:rPr lang="pl-PL" dirty="0" err="1">
                <a:latin typeface="Times New Roman" pitchFamily="18" charset="0"/>
              </a:rPr>
              <a:t>numbers</a:t>
            </a:r>
            <a:r>
              <a:rPr lang="pl-PL" dirty="0">
                <a:latin typeface="Times New Roman" pitchFamily="18" charset="0"/>
              </a:rPr>
              <a:t>, </a:t>
            </a:r>
            <a:r>
              <a:rPr lang="pl-PL" dirty="0" err="1">
                <a:latin typeface="Times New Roman" pitchFamily="18" charset="0"/>
              </a:rPr>
              <a:t>numbers</a:t>
            </a:r>
            <a:r>
              <a:rPr lang="pl-PL" dirty="0">
                <a:latin typeface="Times New Roman" pitchFamily="18" charset="0"/>
              </a:rPr>
              <a:t> </a:t>
            </a:r>
            <a:r>
              <a:rPr lang="pl-PL" dirty="0" err="1">
                <a:latin typeface="Times New Roman" pitchFamily="18" charset="0"/>
              </a:rPr>
              <a:t>divisible</a:t>
            </a:r>
            <a:r>
              <a:rPr lang="pl-PL" dirty="0">
                <a:latin typeface="Times New Roman" pitchFamily="18" charset="0"/>
              </a:rPr>
              <a:t> by 3 </a:t>
            </a:r>
          </a:p>
          <a:p>
            <a:pPr algn="r">
              <a:spcBef>
                <a:spcPct val="50000"/>
              </a:spcBef>
              <a:defRPr/>
            </a:pPr>
            <a:r>
              <a:rPr lang="pl-PL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Why</a:t>
            </a:r>
            <a:r>
              <a:rPr lang="pl-PL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is</a:t>
            </a:r>
            <a:r>
              <a:rPr lang="pl-PL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</a:t>
            </a:r>
            <a:r>
              <a:rPr lang="pl-PL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sample</a:t>
            </a:r>
            <a:r>
              <a:rPr lang="pl-PL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space</a:t>
            </a:r>
            <a:r>
              <a:rPr lang="pl-PL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so </a:t>
            </a:r>
            <a:r>
              <a:rPr lang="pl-PL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important</a:t>
            </a:r>
            <a:r>
              <a:rPr lang="pl-PL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?</a:t>
            </a:r>
            <a:endParaRPr lang="en-GB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381000" y="2057400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example:</a:t>
            </a:r>
            <a:endParaRPr lang="en-GB" sz="3200" b="1" i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381000" y="2971800"/>
            <a:ext cx="533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rolling a die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number is even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number is even and  divisible by 3</a:t>
            </a:r>
            <a:endParaRPr lang="en-GB" sz="3200" i="1">
              <a:latin typeface="Times New Roman" pitchFamily="18" charset="0"/>
            </a:endParaRPr>
          </a:p>
        </p:txBody>
      </p:sp>
      <p:graphicFrame>
        <p:nvGraphicFramePr>
          <p:cNvPr id="118796" name="Object 3"/>
          <p:cNvGraphicFramePr>
            <a:graphicFrameLocks noChangeAspect="1"/>
          </p:cNvGraphicFramePr>
          <p:nvPr/>
        </p:nvGraphicFramePr>
        <p:xfrm>
          <a:off x="5662613" y="3657600"/>
          <a:ext cx="3003550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Równanie" r:id="rId6" imgW="1218671" imgH="672808" progId="Equation.3">
                  <p:embed/>
                </p:oleObj>
              </mc:Choice>
              <mc:Fallback>
                <p:oleObj name="Równanie" r:id="rId6" imgW="1218671" imgH="67280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3657600"/>
                        <a:ext cx="3003550" cy="165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8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9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/>
      <p:bldP spid="1187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20835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590800" y="1752600"/>
          <a:ext cx="1905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Równanie" r:id="rId4" imgW="418918" imgH="165028" progId="Equation.3">
                  <p:embed/>
                </p:oleObj>
              </mc:Choice>
              <mc:Fallback>
                <p:oleObj name="Równanie" r:id="rId4" imgW="418918" imgH="16502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1905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Równanie" r:id="rId6" imgW="114151" imgH="215619" progId="Equation.3">
                  <p:embed/>
                </p:oleObj>
              </mc:Choice>
              <mc:Fallback>
                <p:oleObj name="Równanie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Venn diagrams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5105400" y="19050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intersection of events</a:t>
            </a:r>
            <a:endParaRPr lang="en-GB" sz="3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2514600" y="3276600"/>
            <a:ext cx="4343400" cy="2362200"/>
          </a:xfrm>
          <a:prstGeom prst="rect">
            <a:avLst/>
          </a:prstGeom>
          <a:solidFill>
            <a:srgbClr val="96969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3276600" y="3505200"/>
            <a:ext cx="1219200" cy="9906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3886200" y="3962400"/>
            <a:ext cx="1219200" cy="9906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838200" y="3276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A</a:t>
            </a:r>
            <a:endParaRPr lang="en-GB" sz="3200" b="1" i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838200" y="49530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B</a:t>
            </a:r>
            <a:endParaRPr lang="en-GB" sz="3200" b="1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0848" name="Rectangle 16"/>
          <p:cNvSpPr>
            <a:spLocks noChangeArrowheads="1"/>
          </p:cNvSpPr>
          <p:nvPr/>
        </p:nvSpPr>
        <p:spPr bwMode="auto">
          <a:xfrm>
            <a:off x="6858000" y="3276600"/>
            <a:ext cx="1600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C</a:t>
            </a:r>
            <a:endParaRPr lang="en-GB" sz="3200">
              <a:latin typeface="Times New Roman" pitchFamily="18" charset="0"/>
            </a:endParaRPr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2514600" y="5029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defRPr/>
            </a:pPr>
            <a:r>
              <a:rPr lang="pl-PL" sz="3200" i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itchFamily="18" charset="0"/>
              </a:rPr>
              <a:t>sample space</a:t>
            </a:r>
            <a:endParaRPr lang="en-GB" sz="3200" i="1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Times New Roman" pitchFamily="18" charset="0"/>
            </a:endParaRPr>
          </a:p>
          <a:p>
            <a:pPr algn="r" eaLnBrk="1" hangingPunct="1">
              <a:spcBef>
                <a:spcPct val="20000"/>
              </a:spcBef>
              <a:defRPr/>
            </a:pPr>
            <a:endParaRPr lang="en-GB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3886200" y="3962400"/>
            <a:ext cx="6096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8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4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2" grpId="0"/>
      <p:bldP spid="120843" grpId="0" animBg="1"/>
      <p:bldP spid="120844" grpId="0" animBg="1"/>
      <p:bldP spid="120845" grpId="0" animBg="1"/>
      <p:bldP spid="120846" grpId="0"/>
      <p:bldP spid="120847" grpId="0"/>
      <p:bldP spid="120848" grpId="0"/>
      <p:bldP spid="120849" grpId="0"/>
      <p:bldP spid="1208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2291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Równanie" r:id="rId4" imgW="114151" imgH="215619" progId="Equation.3">
                  <p:embed/>
                </p:oleObj>
              </mc:Choice>
              <mc:Fallback>
                <p:oleObj name="Równanie" r:id="rId4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Intersection of events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447800" y="6096000"/>
            <a:ext cx="7696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l-PL">
                <a:latin typeface="Times New Roman" pitchFamily="18" charset="0"/>
              </a:rPr>
              <a:t>example: even numbers, numbers divisible by 3 </a:t>
            </a:r>
          </a:p>
          <a:p>
            <a:pPr algn="r">
              <a:spcBef>
                <a:spcPct val="50000"/>
              </a:spcBef>
              <a:defRPr/>
            </a:pPr>
            <a:r>
              <a:rPr lang="pl-PL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Why is sample space so important?</a:t>
            </a:r>
            <a:endParaRPr lang="en-GB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381000" y="2057400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example:</a:t>
            </a:r>
            <a:endParaRPr lang="en-GB" sz="3200" b="1" i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381000" y="2971800"/>
            <a:ext cx="533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pl-PL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rolling a die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number is even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pl-PL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number is even and  divisible by 3</a:t>
            </a:r>
            <a:endParaRPr lang="en-GB" sz="3200" i="1">
              <a:latin typeface="Times New Roman" pitchFamily="18" charset="0"/>
            </a:endParaRPr>
          </a:p>
        </p:txBody>
      </p:sp>
      <p:graphicFrame>
        <p:nvGraphicFramePr>
          <p:cNvPr id="122892" name="Object 3"/>
          <p:cNvGraphicFramePr>
            <a:graphicFrameLocks noChangeAspect="1"/>
          </p:cNvGraphicFramePr>
          <p:nvPr/>
        </p:nvGraphicFramePr>
        <p:xfrm>
          <a:off x="5943600" y="3657600"/>
          <a:ext cx="2439988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Równanie" r:id="rId6" imgW="990170" imgH="672808" progId="Equation.3">
                  <p:embed/>
                </p:oleObj>
              </mc:Choice>
              <mc:Fallback>
                <p:oleObj name="Równanie" r:id="rId6" imgW="990170" imgH="67280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57600"/>
                        <a:ext cx="2439988" cy="165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8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8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9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0" grpId="0"/>
      <p:bldP spid="1228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24931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219200" y="2133600"/>
          <a:ext cx="6629400" cy="297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Równanie" r:id="rId4" imgW="1981200" imgH="889000" progId="Equation.3">
                  <p:embed/>
                </p:oleObj>
              </mc:Choice>
              <mc:Fallback>
                <p:oleObj name="Równanie" r:id="rId4" imgW="1981200" imgH="889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33600"/>
                        <a:ext cx="6629400" cy="297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Równanie" r:id="rId6" imgW="114151" imgH="215619" progId="Equation.3">
                  <p:embed/>
                </p:oleObj>
              </mc:Choice>
              <mc:Fallback>
                <p:oleObj name="Równanie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l-PL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pl-PL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Helpful properties</a:t>
            </a: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26979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117850" y="1752600"/>
          <a:ext cx="8493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Równanie" r:id="rId4" imgW="215713" imgH="190335" progId="Equation.3">
                  <p:embed/>
                </p:oleObj>
              </mc:Choice>
              <mc:Fallback>
                <p:oleObj name="Równanie" r:id="rId4" imgW="215713" imgH="1903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1752600"/>
                        <a:ext cx="84931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Równanie" r:id="rId6" imgW="114151" imgH="215619" progId="Equation.3">
                  <p:embed/>
                </p:oleObj>
              </mc:Choice>
              <mc:Fallback>
                <p:oleObj name="Równanie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Complementation: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2514600" y="3276600"/>
            <a:ext cx="4343400" cy="2362200"/>
          </a:xfrm>
          <a:prstGeom prst="rect">
            <a:avLst/>
          </a:prstGeom>
          <a:solidFill>
            <a:srgbClr val="96969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3276600" y="3505200"/>
            <a:ext cx="1219200" cy="9906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838200" y="3276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GB" sz="32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A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6858000" y="32766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GB" sz="32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compliment of A in sample space</a:t>
            </a:r>
            <a:endParaRPr lang="en-GB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2514600" y="5029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defRPr/>
            </a:pPr>
            <a:r>
              <a:rPr lang="en-GB" sz="3200" i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itchFamily="18" charset="0"/>
              </a:rPr>
              <a:t>sample space</a:t>
            </a:r>
          </a:p>
          <a:p>
            <a:pPr algn="r" eaLnBrk="1" hangingPunct="1">
              <a:spcBef>
                <a:spcPct val="20000"/>
              </a:spcBef>
              <a:defRPr/>
            </a:pPr>
            <a:endParaRPr lang="en-GB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3276600" y="35052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4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6" grpId="0" animBg="1"/>
      <p:bldP spid="126987" grpId="0" animBg="1"/>
      <p:bldP spid="126988" grpId="0"/>
      <p:bldP spid="126989" grpId="0"/>
      <p:bldP spid="126990" grpId="0"/>
      <p:bldP spid="1269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  <a:t>Getting Started</a:t>
            </a:r>
            <a:br>
              <a:rPr lang="en-GB" altLang="de-DE" sz="360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de-DE" sz="120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29027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124200" y="1905000"/>
          <a:ext cx="1676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Równanie" r:id="rId4" imgW="444114" imgH="164957" progId="Equation.3">
                  <p:embed/>
                </p:oleObj>
              </mc:Choice>
              <mc:Fallback>
                <p:oleObj name="Równanie" r:id="rId4" imgW="444114" imgH="16495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1676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Równanie" r:id="rId6" imgW="114151" imgH="215619" progId="Equation.3">
                  <p:embed/>
                </p:oleObj>
              </mc:Choice>
              <mc:Fallback>
                <p:oleObj name="Równanie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Statistics: 2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de-DE" sz="2000" b="1">
                <a:solidFill>
                  <a:srgbClr val="A50021"/>
                </a:solidFill>
                <a:latin typeface="Times New Roman" panose="02020603050405020304" pitchFamily="18" charset="0"/>
              </a:rPr>
              <a:t>set theory</a:t>
            </a:r>
            <a:endParaRPr lang="en-GB" altLang="de-DE" sz="1600">
              <a:latin typeface="Times New Roman" panose="02020603050405020304" pitchFamily="18" charset="0"/>
            </a:endParaRP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381000" y="11430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GB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Inclusion: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2514600" y="3276600"/>
            <a:ext cx="4343400" cy="2362200"/>
          </a:xfrm>
          <a:prstGeom prst="rect">
            <a:avLst/>
          </a:prstGeom>
          <a:solidFill>
            <a:srgbClr val="969696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3276600" y="3505200"/>
            <a:ext cx="1219200" cy="990600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de-DE" sz="1800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838200" y="32766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GB" sz="3200" b="1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A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en-GB" sz="3200">
              <a:latin typeface="Times New Roman" pitchFamily="18" charset="0"/>
            </a:endParaRPr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6858000" y="32766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GB" sz="32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D</a:t>
            </a:r>
            <a:endParaRPr lang="en-GB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2514600" y="50292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defRPr/>
            </a:pPr>
            <a:r>
              <a:rPr lang="en-GB" sz="3200" i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itchFamily="18" charset="0"/>
              </a:rPr>
              <a:t>sample space</a:t>
            </a:r>
          </a:p>
          <a:p>
            <a:pPr algn="r" eaLnBrk="1" hangingPunct="1">
              <a:spcBef>
                <a:spcPct val="20000"/>
              </a:spcBef>
              <a:defRPr/>
            </a:pPr>
            <a:endParaRPr lang="en-GB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en-GB" altLang="de-DE" sz="1800">
                <a:latin typeface="Times New Roman" panose="02020603050405020304" pitchFamily="18" charset="0"/>
              </a:rPr>
              <a:t>A is a </a:t>
            </a:r>
            <a:r>
              <a:rPr lang="en-GB" altLang="de-DE" sz="1800" b="1" i="1">
                <a:latin typeface="Times New Roman" panose="02020603050405020304" pitchFamily="18" charset="0"/>
              </a:rPr>
              <a:t>subset</a:t>
            </a:r>
            <a:r>
              <a:rPr lang="en-GB" altLang="de-DE" sz="1800">
                <a:latin typeface="Times New Roman" panose="02020603050405020304" pitchFamily="18" charset="0"/>
              </a:rPr>
              <a:t> of D, or conversely, D is a </a:t>
            </a:r>
            <a:r>
              <a:rPr lang="en-GB" altLang="de-DE" sz="1800" b="1" i="1">
                <a:latin typeface="Times New Roman" panose="02020603050405020304" pitchFamily="18" charset="0"/>
              </a:rPr>
              <a:t>superset</a:t>
            </a:r>
            <a:r>
              <a:rPr lang="en-GB" altLang="de-DE" sz="1800">
                <a:latin typeface="Times New Roman" panose="02020603050405020304" pitchFamily="18" charset="0"/>
              </a:rPr>
              <a:t> of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4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4" grpId="0" animBg="1"/>
      <p:bldP spid="129035" grpId="0" animBg="1"/>
      <p:bldP spid="129036" grpId="0"/>
      <p:bldP spid="129037" grpId="0"/>
      <p:bldP spid="129038" grpId="0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1215</Words>
  <Application>Microsoft Office PowerPoint</Application>
  <PresentationFormat>On-screen Show (4:3)</PresentationFormat>
  <Paragraphs>311</Paragraphs>
  <Slides>28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Symbol</vt:lpstr>
      <vt:lpstr>Times New Roman</vt:lpstr>
      <vt:lpstr>Verdana</vt:lpstr>
      <vt:lpstr>Projekt domyślny</vt:lpstr>
      <vt:lpstr>Równanie</vt:lpstr>
      <vt:lpstr>Equation</vt:lpstr>
      <vt:lpstr>PowerPoint Presentation</vt:lpstr>
      <vt:lpstr>Sample Space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Getting Started ____________________________________________________________________________________________</vt:lpstr>
      <vt:lpstr>Venn Diagrams ____________________________________________________________________________________________</vt:lpstr>
      <vt:lpstr>Set Theory ____________________________________________________________________________________________</vt:lpstr>
      <vt:lpstr>Venn Diagrams ____________________________________________________________________________________________</vt:lpstr>
      <vt:lpstr>Algebra ____________________________________________________________________________________________</vt:lpstr>
      <vt:lpstr>s-Algebra ____________________________________________________________________________________________</vt:lpstr>
      <vt:lpstr>s-Algebra ____________________________________________________________________________________________</vt:lpstr>
      <vt:lpstr>s-Algebra ____________________________________________________________________________________________</vt:lpstr>
      <vt:lpstr>Probability Measure ____________________________________________________________________________________________</vt:lpstr>
      <vt:lpstr>Probability ____________________________________________________________________________________________</vt:lpstr>
      <vt:lpstr>Probability ____________________________________________________________________________________________</vt:lpstr>
      <vt:lpstr>Proportion and Probability ____________________________________________________________________________________________</vt:lpstr>
      <vt:lpstr>Set Theory in Practice  ____________________________________________________________________________________________</vt:lpstr>
      <vt:lpstr>Set Theory in Practice ____________________________________________________________________________________________</vt:lpstr>
      <vt:lpstr>Set Theory in Practice ____________________________________________________________________________________________</vt:lpstr>
      <vt:lpstr>Set Theory in Practice ____________________________________________________________________________________________</vt:lpstr>
      <vt:lpstr>Set Theory in Practice  ____________________________________________________________________________________________</vt:lpstr>
      <vt:lpstr>Counting rules ____________________________________________________________________________________________</vt:lpstr>
      <vt:lpstr>Counting rules ____________________________________________________________________________________________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Jacek WALLUSCH</cp:lastModifiedBy>
  <cp:revision>94</cp:revision>
  <cp:lastPrinted>1601-01-01T00:00:00Z</cp:lastPrinted>
  <dcterms:created xsi:type="dcterms:W3CDTF">1601-01-01T00:00:00Z</dcterms:created>
  <dcterms:modified xsi:type="dcterms:W3CDTF">2017-12-07T08:30:27Z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