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0" r:id="rId3"/>
    <p:sldId id="342" r:id="rId4"/>
    <p:sldId id="343" r:id="rId5"/>
    <p:sldId id="344" r:id="rId6"/>
    <p:sldId id="341" r:id="rId7"/>
    <p:sldId id="345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4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45A014-857D-4C1B-B5E7-B9D8144094A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2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202634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3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2018624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4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54658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5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3864089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6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3556681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50040-3F86-459C-9ACB-14BCDBA31B95}" type="slidenum">
              <a:rPr lang="pl-PL" altLang="pl-PL"/>
              <a:pPr eaLnBrk="1" hangingPunct="1"/>
              <a:t>7</a:t>
            </a:fld>
            <a:endParaRPr lang="pl-PL" altLang="pl-PL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>
                <a:latin typeface="Arial" panose="020B0604020202020204" pitchFamily="34" charset="0"/>
              </a:rPr>
              <a:t>Probability distribution and uncertainty and risk – this topic will be reconsidered soon</a:t>
            </a:r>
          </a:p>
        </p:txBody>
      </p:sp>
    </p:spTree>
    <p:extLst>
      <p:ext uri="{BB962C8B-B14F-4D97-AF65-F5344CB8AC3E}">
        <p14:creationId xmlns:p14="http://schemas.microsoft.com/office/powerpoint/2010/main" val="302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63821-E31A-4CEF-8719-9BFF4F671F2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76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6D5D7-5AEA-42EC-9BD8-EEA08B9CF89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61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C2EF0-3831-43C9-B4D9-4A14DD46741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411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531F9-A69C-4F29-8F93-ACE0E19AE5C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710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E2AA5-A6D8-46EA-B404-45D21ACDD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008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1AA5-00A0-492D-B28D-515C4095E6F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525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53752-BD28-46C9-9EF7-BBEB43FD193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515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608E4-4EF5-4472-95CA-C296C6BB5F2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21374-2F02-4228-B466-70118CB0D7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824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484AE-CCA1-49E8-82DC-282BDAA95E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056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5F9CD-27D7-4B89-ACDF-E4A524FD27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529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9EDCC4-8803-4EE7-8B21-70F7BB37B7D9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pl-PL" sz="4000">
                <a:solidFill>
                  <a:schemeClr val="bg1"/>
                </a:solidFill>
                <a:latin typeface="Times New Roman" panose="02020603050405020304" pitchFamily="18" charset="0"/>
              </a:rPr>
              <a:t>Jacek Wallusch</a:t>
            </a:r>
            <a:br>
              <a:rPr lang="en-GB" altLang="pl-PL" sz="40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pl-PL" sz="3600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</a:t>
            </a:r>
            <a:br>
              <a:rPr lang="en-GB" altLang="pl-PL" sz="36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pl-PL" sz="360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GB" altLang="pl-PL" sz="3600">
                <a:solidFill>
                  <a:schemeClr val="bg1"/>
                </a:solidFill>
                <a:latin typeface="Times New Roman" panose="02020603050405020304" pitchFamily="18" charset="0"/>
              </a:rPr>
              <a:t>Mathematical </a:t>
            </a:r>
            <a:r>
              <a:rPr lang="en-GB" altLang="pl-PL" sz="4000">
                <a:solidFill>
                  <a:schemeClr val="bg1"/>
                </a:solidFill>
                <a:latin typeface="Times New Roman" panose="02020603050405020304" pitchFamily="18" charset="0"/>
              </a:rPr>
              <a:t>Statistics                    for International Business</a:t>
            </a:r>
            <a:endParaRPr lang="en-GB" altLang="pl-PL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pl-PL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Lecture </a:t>
            </a:r>
            <a:r>
              <a:rPr lang="pl-PL" altLang="pl-PL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5</a:t>
            </a:r>
            <a:r>
              <a:rPr lang="en-GB" altLang="pl-PL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</a:pPr>
            <a:r>
              <a:rPr lang="pl-PL" altLang="pl-PL" sz="4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Distributions</a:t>
            </a:r>
            <a:r>
              <a:rPr lang="pl-PL" altLang="pl-PL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pl-PL" altLang="pl-PL" sz="4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Densities</a:t>
            </a:r>
            <a:r>
              <a:rPr lang="pl-PL" altLang="pl-PL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pl-PL" altLang="pl-PL" sz="4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Moments</a:t>
            </a:r>
            <a:r>
              <a:rPr lang="pl-PL" altLang="pl-PL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and </a:t>
            </a:r>
            <a:r>
              <a:rPr lang="pl-PL" altLang="pl-PL" sz="4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Other</a:t>
            </a:r>
            <a:r>
              <a:rPr lang="pl-PL" altLang="pl-PL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pl-PL" altLang="pl-PL" sz="48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Properties</a:t>
            </a:r>
            <a:endParaRPr lang="en-GB" altLang="pl-PL" sz="4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Gamma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796843"/>
              </p:ext>
            </p:extLst>
          </p:nvPr>
        </p:nvGraphicFramePr>
        <p:xfrm>
          <a:off x="838200" y="3006725"/>
          <a:ext cx="105886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Równanie" r:id="rId4" imgW="609480" imgH="419040" progId="Equation.3">
                  <p:embed/>
                </p:oleObj>
              </mc:Choice>
              <mc:Fallback>
                <p:oleObj name="Równanie" r:id="rId4" imgW="609480" imgH="419040" progId="Equation.3">
                  <p:embed/>
                  <p:pic>
                    <p:nvPicPr>
                      <p:cNvPr id="409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06725"/>
                        <a:ext cx="1058862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77511"/>
              </p:ext>
            </p:extLst>
          </p:nvPr>
        </p:nvGraphicFramePr>
        <p:xfrm>
          <a:off x="7472363" y="2957513"/>
          <a:ext cx="12906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5" name="Równanie" r:id="rId6" imgW="672840" imgH="419040" progId="Equation.3">
                  <p:embed/>
                </p:oleObj>
              </mc:Choice>
              <mc:Fallback>
                <p:oleObj name="Równanie" r:id="rId6" imgW="672840" imgH="4190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363" y="2957513"/>
                        <a:ext cx="129063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09847"/>
              </p:ext>
            </p:extLst>
          </p:nvPr>
        </p:nvGraphicFramePr>
        <p:xfrm>
          <a:off x="1566863" y="4714875"/>
          <a:ext cx="13874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6" name="Równanie" r:id="rId8" imgW="761760" imgH="419040" progId="Equation.3">
                  <p:embed/>
                </p:oleObj>
              </mc:Choice>
              <mc:Fallback>
                <p:oleObj name="Równanie" r:id="rId8" imgW="761760" imgH="41904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4714875"/>
                        <a:ext cx="13874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>
            <p:ph idx="1"/>
          </p:nvPr>
        </p:nvGraphicFramePr>
        <p:xfrm>
          <a:off x="2667000" y="1143000"/>
          <a:ext cx="4114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7" name="Równanie" r:id="rId10" imgW="2450880" imgH="660240" progId="Equation.3">
                  <p:embed/>
                </p:oleObj>
              </mc:Choice>
              <mc:Fallback>
                <p:oleObj name="Równanie" r:id="rId10" imgW="2450880" imgH="660240" progId="Equation.3">
                  <p:embed/>
                  <p:pic>
                    <p:nvPicPr>
                      <p:cNvPr id="40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143000"/>
                        <a:ext cx="4114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9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i="1" dirty="0">
                <a:solidFill>
                  <a:srgbClr val="A50021"/>
                </a:solidFill>
                <a:latin typeface="Symbol" panose="05050102010706020507" pitchFamily="18" charset="2"/>
              </a:rPr>
              <a:t>c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^2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51406"/>
              </p:ext>
            </p:extLst>
          </p:nvPr>
        </p:nvGraphicFramePr>
        <p:xfrm>
          <a:off x="882650" y="3208338"/>
          <a:ext cx="969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Równanie" r:id="rId4" imgW="558720" imgH="215640" progId="Equation.3">
                  <p:embed/>
                </p:oleObj>
              </mc:Choice>
              <mc:Fallback>
                <p:oleObj name="Równanie" r:id="rId4" imgW="558720" imgH="2156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3208338"/>
                        <a:ext cx="9699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00367"/>
              </p:ext>
            </p:extLst>
          </p:nvPr>
        </p:nvGraphicFramePr>
        <p:xfrm>
          <a:off x="7508875" y="3179763"/>
          <a:ext cx="12176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Równanie" r:id="rId6" imgW="634680" imgH="215640" progId="Equation.3">
                  <p:embed/>
                </p:oleObj>
              </mc:Choice>
              <mc:Fallback>
                <p:oleObj name="Równanie" r:id="rId6" imgW="634680" imgH="21564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3179763"/>
                        <a:ext cx="12176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772306"/>
              </p:ext>
            </p:extLst>
          </p:nvPr>
        </p:nvGraphicFramePr>
        <p:xfrm>
          <a:off x="838200" y="4689475"/>
          <a:ext cx="13414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Równanie" r:id="rId8" imgW="736560" imgH="444240" progId="Equation.3">
                  <p:embed/>
                </p:oleObj>
              </mc:Choice>
              <mc:Fallback>
                <p:oleObj name="Równanie" r:id="rId8" imgW="736560" imgH="444240" progId="Equation.3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89475"/>
                        <a:ext cx="1341437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551104"/>
              </p:ext>
            </p:extLst>
          </p:nvPr>
        </p:nvGraphicFramePr>
        <p:xfrm>
          <a:off x="2668747" y="990600"/>
          <a:ext cx="380825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Równanie" r:id="rId10" imgW="2463480" imgH="838080" progId="Equation.3">
                  <p:embed/>
                </p:oleObj>
              </mc:Choice>
              <mc:Fallback>
                <p:oleObj name="Równanie" r:id="rId10" imgW="2463480" imgH="838080" progId="Equation.3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747" y="990600"/>
                        <a:ext cx="380825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l-PL" altLang="pl-PL" i="1" dirty="0" smtClean="0">
                <a:latin typeface="Times New Roman" panose="02020603050405020304" pitchFamily="18" charset="0"/>
              </a:rPr>
              <a:t>k</a:t>
            </a:r>
            <a:r>
              <a:rPr lang="pl-PL" altLang="pl-PL" dirty="0" smtClean="0">
                <a:latin typeface="Times New Roman" panose="02020603050405020304" pitchFamily="18" charset="0"/>
              </a:rPr>
              <a:t>: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number</a:t>
            </a:r>
            <a:r>
              <a:rPr lang="pl-PL" altLang="pl-PL" dirty="0" smtClean="0">
                <a:latin typeface="Times New Roman" panose="02020603050405020304" pitchFamily="18" charset="0"/>
              </a:rPr>
              <a:t> of the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degrees</a:t>
            </a:r>
            <a:r>
              <a:rPr lang="pl-PL" altLang="pl-PL" dirty="0" smtClean="0">
                <a:latin typeface="Times New Roman" panose="02020603050405020304" pitchFamily="18" charset="0"/>
              </a:rPr>
              <a:t> of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freedom</a:t>
            </a:r>
            <a:endParaRPr lang="en-GB" altLang="pl-PL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Student’s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pl-PL" sz="3600" i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t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880809"/>
              </p:ext>
            </p:extLst>
          </p:nvPr>
        </p:nvGraphicFramePr>
        <p:xfrm>
          <a:off x="893763" y="3208338"/>
          <a:ext cx="9477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Równanie" r:id="rId4" imgW="545760" imgH="215640" progId="Equation.3">
                  <p:embed/>
                </p:oleObj>
              </mc:Choice>
              <mc:Fallback>
                <p:oleObj name="Równanie" r:id="rId4" imgW="545760" imgH="2156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208338"/>
                        <a:ext cx="9477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208386"/>
              </p:ext>
            </p:extLst>
          </p:nvPr>
        </p:nvGraphicFramePr>
        <p:xfrm>
          <a:off x="7362825" y="2984500"/>
          <a:ext cx="15097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Równanie" r:id="rId6" imgW="787320" imgH="393480" progId="Equation.3">
                  <p:embed/>
                </p:oleObj>
              </mc:Choice>
              <mc:Fallback>
                <p:oleObj name="Równanie" r:id="rId6" imgW="787320" imgH="39348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2984500"/>
                        <a:ext cx="15097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82891"/>
              </p:ext>
            </p:extLst>
          </p:nvPr>
        </p:nvGraphicFramePr>
        <p:xfrm>
          <a:off x="527050" y="4927600"/>
          <a:ext cx="19653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2" name="Równanie" r:id="rId8" imgW="1079280" imgH="215640" progId="Equation.3">
                  <p:embed/>
                </p:oleObj>
              </mc:Choice>
              <mc:Fallback>
                <p:oleObj name="Równanie" r:id="rId8" imgW="1079280" imgH="215640" progId="Equation.3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4927600"/>
                        <a:ext cx="19653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063299"/>
              </p:ext>
            </p:extLst>
          </p:nvPr>
        </p:nvGraphicFramePr>
        <p:xfrm>
          <a:off x="3139280" y="1040630"/>
          <a:ext cx="3260437" cy="1473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3" name="Równanie" r:id="rId10" imgW="1854000" imgH="838080" progId="Equation.3">
                  <p:embed/>
                </p:oleObj>
              </mc:Choice>
              <mc:Fallback>
                <p:oleObj name="Równanie" r:id="rId10" imgW="1854000" imgH="838080" progId="Equation.3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280" y="1040630"/>
                        <a:ext cx="3260437" cy="1473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l-PL" altLang="pl-PL" i="1" dirty="0" smtClean="0">
                <a:latin typeface="Times New Roman" panose="02020603050405020304" pitchFamily="18" charset="0"/>
              </a:rPr>
              <a:t>Skewness for k not </a:t>
            </a:r>
            <a:r>
              <a:rPr lang="pl-PL" altLang="pl-PL" i="1" dirty="0" err="1" smtClean="0">
                <a:latin typeface="Times New Roman" panose="02020603050405020304" pitchFamily="18" charset="0"/>
              </a:rPr>
              <a:t>larger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</a:t>
            </a:r>
            <a:r>
              <a:rPr lang="pl-PL" altLang="pl-PL" i="1" dirty="0" err="1" smtClean="0">
                <a:latin typeface="Times New Roman" panose="02020603050405020304" pitchFamily="18" charset="0"/>
              </a:rPr>
              <a:t>than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3</a:t>
            </a:r>
            <a:r>
              <a:rPr lang="pl-PL" altLang="pl-PL" dirty="0" smtClean="0">
                <a:latin typeface="Times New Roman" panose="02020603050405020304" pitchFamily="18" charset="0"/>
              </a:rPr>
              <a:t>: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undefined</a:t>
            </a:r>
            <a:endParaRPr lang="en-GB" altLang="pl-PL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i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F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175859"/>
              </p:ext>
            </p:extLst>
          </p:nvPr>
        </p:nvGraphicFramePr>
        <p:xfrm>
          <a:off x="925513" y="3043238"/>
          <a:ext cx="14763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Równanie" r:id="rId4" imgW="850680" imgH="431640" progId="Equation.3">
                  <p:embed/>
                </p:oleObj>
              </mc:Choice>
              <mc:Fallback>
                <p:oleObj name="Równanie" r:id="rId4" imgW="850680" imgH="4316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3043238"/>
                        <a:ext cx="14763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767559"/>
              </p:ext>
            </p:extLst>
          </p:nvPr>
        </p:nvGraphicFramePr>
        <p:xfrm>
          <a:off x="5967413" y="2852738"/>
          <a:ext cx="2995612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Równanie" r:id="rId6" imgW="1562040" imgH="469800" progId="Equation.3">
                  <p:embed/>
                </p:oleObj>
              </mc:Choice>
              <mc:Fallback>
                <p:oleObj name="Równanie" r:id="rId6" imgW="1562040" imgH="46980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413" y="2852738"/>
                        <a:ext cx="2995612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4" name="Object 11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122129"/>
              </p:ext>
            </p:extLst>
          </p:nvPr>
        </p:nvGraphicFramePr>
        <p:xfrm>
          <a:off x="3536950" y="1006475"/>
          <a:ext cx="24066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Równanie" r:id="rId8" imgW="1434960" imgH="914400" progId="Equation.3">
                  <p:embed/>
                </p:oleObj>
              </mc:Choice>
              <mc:Fallback>
                <p:oleObj name="Równanie" r:id="rId8" imgW="1434960" imgH="914400" progId="Equation.3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1006475"/>
                        <a:ext cx="240665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47800" y="60960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l-PL" altLang="pl-PL" i="1" dirty="0" smtClean="0">
                <a:latin typeface="Times New Roman" panose="02020603050405020304" pitchFamily="18" charset="0"/>
              </a:rPr>
              <a:t>k</a:t>
            </a:r>
            <a:r>
              <a:rPr lang="pl-PL" altLang="pl-PL" i="1" baseline="-25000" dirty="0" smtClean="0">
                <a:latin typeface="Times New Roman" panose="02020603050405020304" pitchFamily="18" charset="0"/>
              </a:rPr>
              <a:t>1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and k</a:t>
            </a:r>
            <a:r>
              <a:rPr lang="pl-PL" altLang="pl-PL" i="1" baseline="-25000" dirty="0" smtClean="0">
                <a:latin typeface="Times New Roman" panose="02020603050405020304" pitchFamily="18" charset="0"/>
              </a:rPr>
              <a:t>2</a:t>
            </a:r>
            <a:r>
              <a:rPr lang="pl-PL" altLang="pl-PL" dirty="0" smtClean="0">
                <a:latin typeface="Times New Roman" panose="02020603050405020304" pitchFamily="18" charset="0"/>
              </a:rPr>
              <a:t>:</a:t>
            </a:r>
            <a:r>
              <a:rPr lang="pl-PL" altLang="pl-PL" i="1" dirty="0" smtClean="0">
                <a:latin typeface="Times New Roman" panose="02020603050405020304" pitchFamily="18" charset="0"/>
              </a:rPr>
              <a:t>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recall</a:t>
            </a:r>
            <a:r>
              <a:rPr lang="pl-PL" altLang="pl-PL" dirty="0" smtClean="0">
                <a:latin typeface="Times New Roman" panose="02020603050405020304" pitchFamily="18" charset="0"/>
              </a:rPr>
              <a:t> </a:t>
            </a:r>
            <a:r>
              <a:rPr lang="pl-PL" altLang="pl-PL" i="1" dirty="0" smtClean="0">
                <a:latin typeface="Symbol" panose="05050102010706020507" pitchFamily="18" charset="2"/>
              </a:rPr>
              <a:t>c</a:t>
            </a:r>
            <a:r>
              <a:rPr lang="pl-PL" altLang="pl-PL" dirty="0" smtClean="0">
                <a:latin typeface="Times New Roman" panose="02020603050405020304" pitchFamily="18" charset="0"/>
              </a:rPr>
              <a:t>^2 </a:t>
            </a:r>
            <a:r>
              <a:rPr lang="pl-PL" altLang="pl-PL" dirty="0" err="1" smtClean="0">
                <a:latin typeface="Times New Roman" panose="02020603050405020304" pitchFamily="18" charset="0"/>
              </a:rPr>
              <a:t>distribution</a:t>
            </a:r>
            <a:endParaRPr lang="en-GB" altLang="pl-PL" dirty="0">
              <a:latin typeface="Times New Roman" panose="02020603050405020304" pitchFamily="18" charset="0"/>
            </a:endParaRPr>
          </a:p>
        </p:txBody>
      </p:sp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03056"/>
              </p:ext>
            </p:extLst>
          </p:nvPr>
        </p:nvGraphicFramePr>
        <p:xfrm>
          <a:off x="862013" y="4521200"/>
          <a:ext cx="37020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Równanie" r:id="rId10" imgW="1930320" imgH="507960" progId="Equation.3">
                  <p:embed/>
                </p:oleObj>
              </mc:Choice>
              <mc:Fallback>
                <p:oleObj name="Równanie" r:id="rId10" imgW="1930320" imgH="50796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4521200"/>
                        <a:ext cx="370205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8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Beta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809625" y="3006725"/>
          <a:ext cx="1476375" cy="832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Równanie" r:id="rId4" imgW="850680" imgH="419040" progId="Equation.3">
                  <p:embed/>
                </p:oleObj>
              </mc:Choice>
              <mc:Fallback>
                <p:oleObj name="Równanie" r:id="rId4" imgW="850680" imgH="4190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3006725"/>
                        <a:ext cx="1476375" cy="8328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5950424" y="2944541"/>
          <a:ext cx="3117376" cy="94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Równanie" r:id="rId6" imgW="1625400" imgH="431640" progId="Equation.3">
                  <p:embed/>
                </p:oleObj>
              </mc:Choice>
              <mc:Fallback>
                <p:oleObj name="Równanie" r:id="rId6" imgW="1625400" imgH="43164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424" y="2944541"/>
                        <a:ext cx="3117376" cy="94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712788" y="4648200"/>
          <a:ext cx="3097212" cy="1005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Równanie" r:id="rId8" imgW="1701720" imgH="482400" progId="Equation.3">
                  <p:embed/>
                </p:oleObj>
              </mc:Choice>
              <mc:Fallback>
                <p:oleObj name="Równanie" r:id="rId8" imgW="1701720" imgH="482400" progId="Equation.3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648200"/>
                        <a:ext cx="3097212" cy="1005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422290"/>
              </p:ext>
            </p:extLst>
          </p:nvPr>
        </p:nvGraphicFramePr>
        <p:xfrm>
          <a:off x="2667001" y="1143001"/>
          <a:ext cx="4343399" cy="1101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10" imgW="2603160" imgH="660240" progId="Equation.3">
                  <p:embed/>
                </p:oleObj>
              </mc:Choice>
              <mc:Fallback>
                <p:oleObj name="Equation" r:id="rId10" imgW="2603160" imgH="66024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1143001"/>
                        <a:ext cx="4343399" cy="1101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9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</p:spPr>
        <p:txBody>
          <a:bodyPr/>
          <a:lstStyle/>
          <a:p>
            <a:pPr algn="r" eaLnBrk="1" hangingPunct="1"/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Poisson </a:t>
            </a:r>
            <a:r>
              <a:rPr lang="pl-PL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Distribution</a:t>
            </a:r>
            <a: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pl-PL" sz="36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GB" altLang="pl-PL" sz="1200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____________________________________________________________________________________________</a:t>
            </a:r>
            <a:endParaRPr lang="en-GB" altLang="pl-PL" dirty="0" smtClean="0">
              <a:latin typeface="Times New Roman" panose="02020603050405020304" pitchFamily="18" charset="0"/>
            </a:endParaRP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0" y="5867400"/>
            <a:ext cx="1524000" cy="51752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Mathematical </a:t>
            </a:r>
            <a:r>
              <a:rPr lang="en-GB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Statistics: </a:t>
            </a:r>
            <a:r>
              <a:rPr lang="pl-PL" sz="1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endParaRPr lang="en-GB" sz="140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moments</a:t>
            </a:r>
            <a:endParaRPr lang="en-GB" altLang="pl-PL" sz="1600" dirty="0">
              <a:latin typeface="Times New Roman" panose="02020603050405020304" pitchFamily="18" charset="0"/>
            </a:endParaRP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Parameters</a:t>
            </a:r>
            <a:r>
              <a:rPr lang="pl-PL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381000" y="2209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expected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value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                                                   </a:t>
            </a:r>
            <a:r>
              <a:rPr lang="pl-PL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variance</a:t>
            </a: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806251"/>
              </p:ext>
            </p:extLst>
          </p:nvPr>
        </p:nvGraphicFramePr>
        <p:xfrm>
          <a:off x="871538" y="3208338"/>
          <a:ext cx="9921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Równanie" r:id="rId4" imgW="571320" imgH="215640" progId="Equation.3">
                  <p:embed/>
                </p:oleObj>
              </mc:Choice>
              <mc:Fallback>
                <p:oleObj name="Równanie" r:id="rId4" imgW="571320" imgH="21564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208338"/>
                        <a:ext cx="9921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471342"/>
              </p:ext>
            </p:extLst>
          </p:nvPr>
        </p:nvGraphicFramePr>
        <p:xfrm>
          <a:off x="7569200" y="3179763"/>
          <a:ext cx="10969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Równanie" r:id="rId6" imgW="571320" imgH="215640" progId="Equation.3">
                  <p:embed/>
                </p:oleObj>
              </mc:Choice>
              <mc:Fallback>
                <p:oleObj name="Równanie" r:id="rId6" imgW="571320" imgH="215640" progId="Equation.3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3179763"/>
                        <a:ext cx="109696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81000" y="41148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l-PL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skewness:</a:t>
            </a:r>
            <a:endParaRPr lang="en-GB" sz="2800" dirty="0">
              <a:latin typeface="Times New Roman" pitchFamily="18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87366"/>
              </p:ext>
            </p:extLst>
          </p:nvPr>
        </p:nvGraphicFramePr>
        <p:xfrm>
          <a:off x="827088" y="4913313"/>
          <a:ext cx="13636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Równanie" r:id="rId8" imgW="749160" imgH="228600" progId="Equation.3">
                  <p:embed/>
                </p:oleObj>
              </mc:Choice>
              <mc:Fallback>
                <p:oleObj name="Równanie" r:id="rId8" imgW="749160" imgH="228600" progId="Equation.3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13313"/>
                        <a:ext cx="13636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787968"/>
              </p:ext>
            </p:extLst>
          </p:nvPr>
        </p:nvGraphicFramePr>
        <p:xfrm>
          <a:off x="3467100" y="1164514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Równanie" r:id="rId10" imgW="838080" imgH="419040" progId="Equation.3">
                  <p:embed/>
                </p:oleObj>
              </mc:Choice>
              <mc:Fallback>
                <p:oleObj name="Równanie" r:id="rId10" imgW="838080" imgH="419040" progId="Equation.3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164514"/>
                        <a:ext cx="1828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88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5288</TotalTime>
  <Words>218</Words>
  <Application>Microsoft Office PowerPoint</Application>
  <PresentationFormat>On-screen Show (4:3)</PresentationFormat>
  <Paragraphs>54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Symbol</vt:lpstr>
      <vt:lpstr>Projekt domyślny</vt:lpstr>
      <vt:lpstr>Microsoft Equation 3.0</vt:lpstr>
      <vt:lpstr>PowerPoint Presentation</vt:lpstr>
      <vt:lpstr>Gamma Distribution ____________________________________________________________________________________________</vt:lpstr>
      <vt:lpstr>c^2 Distribution ____________________________________________________________________________________________</vt:lpstr>
      <vt:lpstr>Student’s t Distribution ____________________________________________________________________________________________</vt:lpstr>
      <vt:lpstr>F Distribution ____________________________________________________________________________________________</vt:lpstr>
      <vt:lpstr>Beta Distribution ____________________________________________________________________________________________</vt:lpstr>
      <vt:lpstr>Poisson Distribution ____________________________________________________________________________________________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Jacek WALLUSCH</dc:creator>
  <cp:lastModifiedBy>Jacek WALLUSCH</cp:lastModifiedBy>
  <cp:revision>134</cp:revision>
  <cp:lastPrinted>1601-01-01T00:00:00Z</cp:lastPrinted>
  <dcterms:created xsi:type="dcterms:W3CDTF">1601-01-01T00:00:00Z</dcterms:created>
  <dcterms:modified xsi:type="dcterms:W3CDTF">2016-12-07T11:14:10Z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